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63" r:id="rId3"/>
  </p:sldMasterIdLst>
  <p:notesMasterIdLst>
    <p:notesMasterId r:id="rId24"/>
  </p:notesMasterIdLst>
  <p:sldIdLst>
    <p:sldId id="421" r:id="rId4"/>
    <p:sldId id="410" r:id="rId5"/>
    <p:sldId id="422" r:id="rId6"/>
    <p:sldId id="424" r:id="rId7"/>
    <p:sldId id="425" r:id="rId8"/>
    <p:sldId id="426" r:id="rId9"/>
    <p:sldId id="427" r:id="rId10"/>
    <p:sldId id="428" r:id="rId11"/>
    <p:sldId id="411" r:id="rId12"/>
    <p:sldId id="412" r:id="rId13"/>
    <p:sldId id="413" r:id="rId14"/>
    <p:sldId id="431" r:id="rId15"/>
    <p:sldId id="414" r:id="rId16"/>
    <p:sldId id="416" r:id="rId17"/>
    <p:sldId id="430" r:id="rId18"/>
    <p:sldId id="432" r:id="rId19"/>
    <p:sldId id="433" r:id="rId20"/>
    <p:sldId id="441" r:id="rId21"/>
    <p:sldId id="429" r:id="rId22"/>
    <p:sldId id="25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沛" initials="刘" lastIdx="2" clrIdx="0">
    <p:extLst>
      <p:ext uri="{19B8F6BF-5375-455C-9EA6-DF929625EA0E}">
        <p15:presenceInfo xmlns:p15="http://schemas.microsoft.com/office/powerpoint/2012/main" userId="39d13b25542458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94660"/>
  </p:normalViewPr>
  <p:slideViewPr>
    <p:cSldViewPr snapToGrid="0">
      <p:cViewPr varScale="1">
        <p:scale>
          <a:sx n="96" d="100"/>
          <a:sy n="96" d="100"/>
        </p:scale>
        <p:origin x="772" y="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478" y="-13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75916-8155-454C-AD23-1D8B7449160A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682AD-F457-499D-9F14-E40D12CFA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3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7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、边角切割</a:t>
            </a:r>
            <a:r>
              <a:rPr lang="en-US" altLang="zh-CN" dirty="0"/>
              <a:t>——</a:t>
            </a:r>
            <a:r>
              <a:rPr lang="zh-CN" altLang="en-US" dirty="0"/>
              <a:t>防干涉，把手伸进去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、边缘</a:t>
            </a:r>
            <a:r>
              <a:rPr lang="en-US" altLang="zh-CN" dirty="0"/>
              <a:t>45</a:t>
            </a:r>
            <a:r>
              <a:rPr lang="zh-CN" altLang="en-US" dirty="0"/>
              <a:t>切割</a:t>
            </a:r>
            <a:r>
              <a:rPr lang="en-US" altLang="zh-CN" dirty="0"/>
              <a:t>——</a:t>
            </a:r>
            <a:r>
              <a:rPr lang="zh-CN" altLang="en-US" dirty="0"/>
              <a:t>防干涉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90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转动副的轴线角度为刚才计算过的轴线角度</a:t>
            </a:r>
            <a:endParaRPr lang="en-US" altLang="zh-CN" dirty="0"/>
          </a:p>
          <a:p>
            <a:r>
              <a:rPr lang="zh-CN" altLang="en-US" dirty="0"/>
              <a:t>轴线需要经过空间中虚拟的顶点，这样才可以满足刚才计算的转动。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593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96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一开始的构想，但是有问题</a:t>
            </a:r>
            <a:r>
              <a:rPr lang="zh-CN" altLang="en-US" dirty="0">
                <a:sym typeface="Wingdings" panose="05000000000000000000" pitchFamily="2" charset="2"/>
              </a:rPr>
              <a:t>（在后面展示）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234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694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一共有三个转动副，分别展示一下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605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688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985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859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84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8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32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以上是我们本次研讨课展示的全部内容，敬请老师和同学们批评指正！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zh-CN" sz="1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确定可展多面体折展前后的顶点坐标</a:t>
            </a:r>
            <a:r>
              <a:rPr lang="zh-CN" altLang="en-US" sz="1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后，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板上转动副、代球副的摆放位置、摆放角度难以确定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r>
              <a:rPr lang="zh-CN" altLang="en-US" sz="1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的转动副</a:t>
            </a:r>
            <a:r>
              <a:rPr lang="zh-CN" altLang="zh-CN" sz="1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零件尺寸</a:t>
            </a:r>
            <a:r>
              <a:rPr lang="zh-CN" altLang="en-US" sz="1200" kern="100" dirty="0">
                <a:latin typeface="黑体" panose="02010609060101010101" pitchFamily="49" charset="-122"/>
                <a:ea typeface="黑体" panose="02010609060101010101" pitchFamily="49" charset="-122"/>
              </a:rPr>
              <a:t>略微</a:t>
            </a:r>
            <a:r>
              <a:rPr lang="zh-CN" altLang="en-US" sz="1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偏大，需要进行一定的改进，</a:t>
            </a:r>
            <a:r>
              <a:rPr lang="zh-CN" altLang="zh-CN" sz="12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避免物理干涉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943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0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9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18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687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2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这里由于我们采用了三个球副换为三个转动副的方案，因此运动副轴线处均为转动副，未标注处均为球副。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64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682AD-F457-499D-9F14-E40D12CFA51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3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2022/3/25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224465" y="0"/>
            <a:ext cx="69675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61AFB21-DBA3-481D-8F7B-09C9B17B6691}" type="datetimeFigureOut">
              <a:rPr lang="zh-CN" altLang="en-US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00FF262C-3761-4C24-872D-544326259E3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CB64265-347A-4A89-84B8-A5D80D7834B9}" type="datetimeFigureOut">
              <a:rPr lang="zh-CN" altLang="en-US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22241782-DA87-4978-9051-98B99502C9D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AFB4C0-FA24-4F4D-A17C-63F7D7E08FB5}" type="datetimeFigureOut">
              <a:rPr lang="zh-CN" altLang="en-US"/>
              <a:t>2022/3/25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5A6C8A3E-0184-4FB7-A8D4-E3A32024770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FF735C5-43AD-4464-852C-402DC6313CA8}" type="datetimeFigureOut">
              <a:rPr lang="zh-CN" altLang="en-US"/>
              <a:t>2022/3/25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243A6D05-960A-4253-9142-2CB4B89AFF8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393B5FD-2CFD-4C17-8CA1-8896FC99F542}" type="datetimeFigureOut">
              <a:rPr lang="zh-CN" altLang="en-US"/>
              <a:t>2022/3/25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6C4FB72-450F-457D-B1A2-F5E1D863448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E0B2FB6-452A-4425-8BD9-2ACAB7243718}" type="datetimeFigureOut">
              <a:rPr lang="zh-CN" altLang="en-US"/>
              <a:t>2022/3/25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FEE5DD97-D3D6-4805-872F-3FD53EF08E8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99501A5-C41B-4B5F-819C-1B487BE05E4C}" type="datetimeFigureOut">
              <a:rPr lang="zh-CN" altLang="en-US"/>
              <a:t>2022/3/25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C5A97971-8DE0-44B2-A0D5-2DC1F1B69BF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D96DB21-153E-4DEE-9473-F53FC02AA951}" type="datetimeFigureOut">
              <a:rPr lang="zh-CN" altLang="en-US"/>
              <a:t>2022/3/25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870F98E7-03C2-4218-8ED6-D5E805875C3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A88350-C780-4FB1-AE97-F510730C86BC}" type="datetimeFigureOut">
              <a:rPr lang="zh-CN" altLang="en-US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D6D1A840-EF38-4BB4-8D8E-D779542843C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0D36F01-2D12-47B2-A096-CB16133529CD}" type="datetimeFigureOut">
              <a:rPr lang="zh-CN" altLang="en-US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9B717777-A018-4341-B712-B71471F8FD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2022/3/25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074" name="图片 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89" y="0"/>
            <a:ext cx="12188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4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tags" Target="../tags/tag19.xml"/><Relationship Id="rId7" Type="http://schemas.openxmlformats.org/officeDocument/2006/relationships/image" Target="../media/image3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38.jpe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9.emf"/><Relationship Id="rId10" Type="http://schemas.openxmlformats.org/officeDocument/2006/relationships/image" Target="../media/image21.png"/><Relationship Id="rId4" Type="http://schemas.openxmlformats.org/officeDocument/2006/relationships/image" Target="../media/image8.jpeg"/><Relationship Id="rId9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8100" y="1773532"/>
            <a:ext cx="6057900" cy="16564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设计与建造</a:t>
            </a:r>
            <a:r>
              <a:rPr lang="en-US" altLang="zh-CN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Ⅱ·</a:t>
            </a: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可展机构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36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课程报告二</a:t>
            </a:r>
            <a:endParaRPr lang="en-US" altLang="zh-CN" sz="36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6803" y="4648200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设计与建造二班五组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刘宇轩 张佳瑜 罗松寒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冒惠敏 郭伟祺 白  韬 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70931" y="48773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零件形状确定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亚克力板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C3C8D2"/>
              </a:clrFrom>
              <a:clrTo>
                <a:srgbClr val="C3C8D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" y="1356134"/>
            <a:ext cx="5436777" cy="51178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2543" y="1657290"/>
            <a:ext cx="6134632" cy="43513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70931" y="48773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零件形状确定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转动副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C3C8D2"/>
              </a:clrFrom>
              <a:clrTo>
                <a:srgbClr val="C3C8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8431" y="1874267"/>
            <a:ext cx="3657917" cy="32692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0324" y="1581172"/>
            <a:ext cx="6244958" cy="44275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70931" y="48773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零件形状确定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转动副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转动副动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4743" y="1163192"/>
            <a:ext cx="9197714" cy="544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70931" y="48773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零件形状确定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球副（球铰）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C3C8D2"/>
              </a:clrFrom>
              <a:clrTo>
                <a:srgbClr val="C3C8D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61" y="1815921"/>
            <a:ext cx="3834554" cy="35309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51" y="1664662"/>
            <a:ext cx="6138631" cy="4344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70931" y="487731"/>
            <a:ext cx="1013350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零件形状确定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球副（三个轴线相交于一点的转动副代球副）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C3C8D2"/>
              </a:clrFrom>
              <a:clrTo>
                <a:srgbClr val="C3C8D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8701" y="1832118"/>
            <a:ext cx="4099915" cy="36731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E6E6DB"/>
              </a:clrFrom>
              <a:clrTo>
                <a:srgbClr val="E6E6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80" y="1690179"/>
            <a:ext cx="6199326" cy="43920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70931" y="487731"/>
            <a:ext cx="1013350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零件形状确定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球副（三个轴线相交于一点的转动副代球副）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代球副动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6000" y="1257252"/>
            <a:ext cx="8880000" cy="5257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70931" y="487731"/>
            <a:ext cx="1013350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零部件连接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44" y="1361229"/>
            <a:ext cx="5773711" cy="50499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70931" y="487731"/>
            <a:ext cx="1013350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零部件连接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16481325102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2319" y="1196723"/>
            <a:ext cx="10036531" cy="5378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709955" y="393383"/>
            <a:ext cx="1990090" cy="5035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horz"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zh-CN" altLang="en-US" sz="280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工作流程图</a:t>
            </a:r>
            <a:endParaRPr lang="zh-CN" altLang="en-US" sz="2800" b="1" spc="300" dirty="0">
              <a:ln w="3175">
                <a:noFill/>
                <a:prstDash val="dash"/>
              </a:ln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0" name="ECB019B1-382A-4266-B25C-5B523AA43C14-4" descr="wp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529" y="504825"/>
            <a:ext cx="4109085" cy="6251575"/>
          </a:xfrm>
          <a:prstGeom prst="rect">
            <a:avLst/>
          </a:prstGeom>
        </p:spPr>
      </p:pic>
      <p:pic>
        <p:nvPicPr>
          <p:cNvPr id="13" name="图片 12" descr="303b32303039333135323bbcfdcdb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863465" y="2874010"/>
            <a:ext cx="914400" cy="914400"/>
          </a:xfrm>
          <a:prstGeom prst="rect">
            <a:avLst/>
          </a:prstGeom>
        </p:spPr>
      </p:pic>
      <p:pic>
        <p:nvPicPr>
          <p:cNvPr id="14" name="图片 13" descr="303b32303039333135323bbcfdcdb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711825" y="2874010"/>
            <a:ext cx="914400" cy="914400"/>
          </a:xfrm>
          <a:prstGeom prst="rect">
            <a:avLst/>
          </a:prstGeom>
        </p:spPr>
      </p:pic>
      <p:pic>
        <p:nvPicPr>
          <p:cNvPr id="15" name="图片 14" descr="303b32303039333135323bbcfdcdb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26225" y="2874010"/>
            <a:ext cx="914400" cy="914400"/>
          </a:xfrm>
          <a:prstGeom prst="rect">
            <a:avLst/>
          </a:prstGeom>
        </p:spPr>
      </p:pic>
      <p:pic>
        <p:nvPicPr>
          <p:cNvPr id="18" name="图片 17" descr="微信图片_202203242325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2415" y="421005"/>
            <a:ext cx="3466465" cy="2909570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19" name="图片 18" descr="微信图片_202203242326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4285" y="4024630"/>
            <a:ext cx="2888615" cy="2647950"/>
          </a:xfrm>
          <a:prstGeom prst="rect">
            <a:avLst/>
          </a:prstGeom>
          <a:effectLst>
            <a:softEdge rad="101600"/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315" y="48768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任务分配与合作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603" y="833438"/>
            <a:ext cx="4317853" cy="520147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80389" y="1116053"/>
            <a:ext cx="6096000" cy="508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3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本周期小组主要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完善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了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可展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多面体的计算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考虑零部件和标准件的材料、连接方式选择并开始可展多面体的</a:t>
            </a: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建模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，下面展示了各成员的任务完成情况小结。</a:t>
            </a:r>
          </a:p>
          <a:p>
            <a:pPr indent="304800" algn="just">
              <a:lnSpc>
                <a:spcPct val="13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刘宇轩：划分任务，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完善计算过程和结果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en-US" altLang="zh-CN" kern="100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Solidworks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设计与建模；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负责研讨课展示。</a:t>
            </a:r>
          </a:p>
          <a:p>
            <a:pPr indent="304800" algn="just">
              <a:lnSpc>
                <a:spcPct val="13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张佳瑜：</a:t>
            </a:r>
            <a:r>
              <a:rPr lang="en-US" altLang="zh-CN" kern="100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Solidworks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设计、转动副建模；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负责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部分的研讨课展示。</a:t>
            </a:r>
          </a:p>
          <a:p>
            <a:pPr indent="304800" algn="just">
              <a:lnSpc>
                <a:spcPct val="13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罗松寒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kern="100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Solidworks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设计与建模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；负责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设计和模型部分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课程报告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整理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	</a:t>
            </a:r>
            <a:endParaRPr lang="zh-CN" altLang="zh-CN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3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白韬：负责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整理零件、结构设计内容整理和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相关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部分的研讨课展示。</a:t>
            </a:r>
          </a:p>
          <a:p>
            <a:pPr indent="304800" algn="just">
              <a:lnSpc>
                <a:spcPct val="13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郭伟祺：</a:t>
            </a:r>
            <a:r>
              <a:rPr lang="en-US" altLang="zh-CN" kern="100" dirty="0" err="1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Solidworks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设计、球副建模；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负责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部分的研讨课展示。</a:t>
            </a:r>
          </a:p>
          <a:p>
            <a:pPr indent="304800" algn="just">
              <a:lnSpc>
                <a:spcPct val="130000"/>
              </a:lnSpc>
            </a:pPr>
            <a:r>
              <a:rPr lang="en-US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冒惠敏：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参与结构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设计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；负责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模型部分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课程报告</a:t>
            </a:r>
            <a:r>
              <a:rPr lang="zh-CN" altLang="en-US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整理</a:t>
            </a:r>
            <a:r>
              <a:rPr lang="zh-CN" altLang="zh-CN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80456" y="48773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项目产品结构设计（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Bricard)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0415" y="1293495"/>
            <a:ext cx="516382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t>机构初始状态为一截角八面体，其整体构造如图 1 所示。本机构以三重对称 Bricard 连杆机构为折展运动单元，采用 15 个转动副与 9 个球副。经计算，该可 展机构的自由度为 1。Bricard 机构如图 2 所示。原点的定义及坐标系的建立如图 3 所示。正方形 B 围绕 B1 关节轴线旋转，正方形 C 围绕 C2关节旋转，使 B4与 C2重合，C1 与 B1 重合（如图 4 所示），由于 Bricard 机构的三重对称性以及六 边形 D1D2E1E2F1F2与六边形A1A2C1C2B1B2结构相同，因此可得出其他点的运动 过程。其运动顺序如图 4 所示。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 descr="P1{UUVWMG`HM7)RNS}856[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61950"/>
            <a:ext cx="2620645" cy="2590800"/>
          </a:xfrm>
          <a:prstGeom prst="rect">
            <a:avLst/>
          </a:prstGeom>
        </p:spPr>
      </p:pic>
      <p:pic>
        <p:nvPicPr>
          <p:cNvPr id="12" name="图片 11" descr="L~U7YC~HH3W%1CGI)Q`3@S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110" y="361950"/>
            <a:ext cx="2849245" cy="2591435"/>
          </a:xfrm>
          <a:prstGeom prst="rect">
            <a:avLst/>
          </a:prstGeom>
        </p:spPr>
      </p:pic>
      <p:pic>
        <p:nvPicPr>
          <p:cNvPr id="13" name="图片 12" descr="ASZH96OZO{3V2[~HVM5J3Y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235" y="3276600"/>
            <a:ext cx="2645410" cy="2678430"/>
          </a:xfrm>
          <a:prstGeom prst="rect">
            <a:avLst/>
          </a:prstGeom>
        </p:spPr>
      </p:pic>
      <p:pic>
        <p:nvPicPr>
          <p:cNvPr id="14" name="图片 13" descr="_T)Z439Q{A}I3_UA$9RUY9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110" y="3276600"/>
            <a:ext cx="2903220" cy="26790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30214" y="3419475"/>
            <a:ext cx="5227637" cy="7699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4400" dirty="0">
                <a:solidFill>
                  <a:srgbClr val="1570C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敬请批评指正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87390" y="1973263"/>
            <a:ext cx="4713287" cy="14462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8800" dirty="0">
                <a:solidFill>
                  <a:srgbClr val="1570C1"/>
                </a:solidFill>
                <a:latin typeface="DIN" pitchFamily="50" charset="0"/>
              </a:rPr>
              <a:t>Thanks</a:t>
            </a:r>
            <a:endParaRPr lang="zh-CN" altLang="en-US" sz="8800" dirty="0">
              <a:solidFill>
                <a:srgbClr val="1570C1"/>
              </a:solidFill>
              <a:latin typeface="DIN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设计计算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395" y="3158050"/>
            <a:ext cx="7576880" cy="358458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42686" y="1251200"/>
              <a:ext cx="7382854" cy="1709801"/>
            </p:xfrm>
            <a:graphic>
              <a:graphicData uri="http://schemas.openxmlformats.org/drawingml/2006/table">
                <a:tbl>
                  <a:tblPr/>
                  <a:tblGrid>
                    <a:gridCol w="73828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133350" indent="304800" algn="l">
                            <a:lnSpc>
                              <a:spcPct val="150000"/>
                            </a:lnSpc>
                          </a:pPr>
                          <a:r>
                            <a:rPr lang="zh-CN" altLang="en-US" sz="2000" kern="12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（</a:t>
                          </a:r>
                          <a:r>
                            <a:rPr lang="en-US" altLang="zh-CN" sz="2000" kern="12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1</a:t>
                          </a:r>
                          <a:r>
                            <a:rPr lang="zh-CN" altLang="en-US" sz="2000" kern="12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）体积折展比</a:t>
                          </a:r>
                          <a:endParaRPr lang="en-US" altLang="zh-CN" sz="2000" kern="1200" dirty="0">
                            <a:solidFill>
                              <a:schemeClr val="tx1"/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+mn-cs"/>
                          </a:endParaRPr>
                        </a:p>
                        <a:p>
                          <a:pPr marL="133350" indent="304800" algn="l">
                            <a:lnSpc>
                              <a:spcPct val="150000"/>
                            </a:lnSpc>
                          </a:pPr>
                          <a:r>
                            <a:rPr lang="zh-CN" kern="12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设计方案选择截角八面体和立方体之间的变换，设正多边形边长为</a:t>
                          </a:r>
                          <a:r>
                            <a:rPr lang="en-US" kern="12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a, </a:t>
                          </a:r>
                          <a:r>
                            <a:rPr lang="zh-CN" kern="12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截角八面体体积为</a:t>
                          </a:r>
                          <a14:m>
                            <m:oMath xmlns:m="http://schemas.openxmlformats.org/officeDocument/2006/math">
                              <m:r>
                                <a:rPr lang="en-US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8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  <m:t>2</m:t>
                                  </m:r>
                                </m:e>
                              </m:rad>
                              <m:sSup>
                                <m:sSupPr>
                                  <m:ctrlPr>
                                    <a:rPr lang="zh-CN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kern="12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，立方体体积为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kern="12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，则理论体积折展比为</a:t>
                          </a:r>
                          <a14:m>
                            <m:oMath xmlns:m="http://schemas.openxmlformats.org/officeDocument/2006/math">
                              <m:r>
                                <a:rPr lang="en-US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8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US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+mn-cs"/>
                                </a:rPr>
                                <m:t>≈11.314</m:t>
                              </m:r>
                            </m:oMath>
                          </a14:m>
                          <a:r>
                            <a:rPr lang="zh-CN" kern="1200" dirty="0">
                              <a:solidFill>
                                <a:schemeClr val="tx1"/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。</a:t>
                          </a:r>
                        </a:p>
                      </a:txBody>
                      <a:tcPr marL="114300" marR="11430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42686" y="1251200"/>
              <a:ext cx="7382854" cy="1709801"/>
            </p:xfrm>
            <a:graphic>
              <a:graphicData uri="http://schemas.openxmlformats.org/drawingml/2006/table">
                <a:tbl>
                  <a:tblPr/>
                  <a:tblGrid>
                    <a:gridCol w="7382854"/>
                  </a:tblGrid>
                  <a:tr h="171894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4300" marR="11430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设计计算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43" y="4734661"/>
            <a:ext cx="4244331" cy="20079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49315" y="1187818"/>
          <a:ext cx="7382854" cy="692595"/>
        </p:xfrm>
        <a:graphic>
          <a:graphicData uri="http://schemas.openxmlformats.org/drawingml/2006/table">
            <a:tbl>
              <a:tblPr/>
              <a:tblGrid>
                <a:gridCol w="738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33350" indent="304800" algn="l">
                        <a:lnSpc>
                          <a:spcPct val="125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）运动副空间坐标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133350" indent="304800" algn="l">
                        <a:lnSpc>
                          <a:spcPct val="125000"/>
                        </a:lnSpc>
                      </a:pPr>
                      <a:endParaRPr lang="en-US" altLang="zh-CN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842687" y="1706872"/>
              <a:ext cx="1746690" cy="429344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466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29344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,0,−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300" marR="11430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842687" y="1706872"/>
              <a:ext cx="1746690" cy="429344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746690"/>
                  </a:tblGrid>
                  <a:tr h="4302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4300" marR="114300" marT="0" marB="0"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2801862" y="1713293"/>
              <a:ext cx="1809890" cy="429539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8098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109720">
                    <a:tc>
                      <a:txBody>
                        <a:bodyPr/>
                        <a:lstStyle/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0,−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,0,−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,0,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zh-CN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:endParaRPr lang="zh-CN" sz="105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300" marR="11430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2801862" y="1713293"/>
              <a:ext cx="1809890" cy="429539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809890"/>
                  </a:tblGrid>
                  <a:tr h="5003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4300" marR="114300" marT="0" marB="0">
                        <a:blipFill>
                          <a:blip r:embed="rId5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/>
            </p:nvGraphicFramePr>
            <p:xfrm>
              <a:off x="4824238" y="1713293"/>
              <a:ext cx="2063672" cy="429539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06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indent="152400" algn="ctr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altLang="zh-CN" sz="1200" i="1" kern="1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altLang="zh-CN" sz="1200" kern="1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1200" i="1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1200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altLang="zh-CN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200" kern="100" dirty="0">
                            <a:effectLst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050" kern="100" dirty="0">
                            <a:effectLst/>
                          </a:endParaRPr>
                        </a:p>
                        <a:p>
                          <a:pPr marL="0" indent="152400" algn="l" defTabSz="914400" rtl="0" eaLnBrk="1" latinLnBrk="0" hangingPunct="1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152400" algn="l" defTabSz="914400" rtl="0" eaLnBrk="1" latinLnBrk="0" hangingPunct="1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200" kern="1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200" i="1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altLang="zh-CN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152400" algn="l" defTabSz="914400" rtl="0" eaLnBrk="1" latinLnBrk="0" hangingPunct="1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altLang="zh-CN" sz="1200" i="1" kern="1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altLang="zh-CN" sz="1200" kern="1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0,−</m:t>
                                    </m:r>
                                    <m:f>
                                      <m:fPr>
                                        <m:ctrlPr>
                                          <a:rPr lang="zh-CN" alt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1200" i="1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1200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altLang="zh-CN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altLang="zh-CN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152400" algn="l" defTabSz="914400" rtl="0" eaLnBrk="1" latinLnBrk="0" hangingPunct="1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alt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altLang="zh-CN" sz="1200" kern="1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1200" i="1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1200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altLang="zh-CN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,0,−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altLang="zh-CN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152400" algn="l" defTabSz="914400" rtl="0" eaLnBrk="1" latinLnBrk="0" hangingPunct="1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alt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altLang="zh-CN" sz="1200" kern="1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0,</m:t>
                                    </m:r>
                                    <m:f>
                                      <m:fPr>
                                        <m:ctrlPr>
                                          <a:rPr lang="zh-CN" alt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1200" i="1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1200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altLang="zh-CN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altLang="zh-CN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indent="152400" algn="l" defTabSz="914400" rtl="0" eaLnBrk="1" latinLnBrk="0" hangingPunct="1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alt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altLang="zh-CN" sz="1200" kern="1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altLang="zh-CN" sz="1200" i="1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altLang="zh-CN" sz="1200" i="1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zh-CN" sz="1200" kern="1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altLang="zh-CN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altLang="zh-CN" sz="1200" kern="1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,0,−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zh-CN" sz="1200" i="1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1200" kern="1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altLang="zh-CN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indent="152400" algn="l">
                            <a:lnSpc>
                              <a:spcPct val="125000"/>
                            </a:lnSpc>
                            <a:tabLst>
                              <a:tab pos="1022985" algn="l"/>
                            </a:tabLst>
                          </a:pPr>
                          <a:endParaRPr lang="zh-CN" sz="105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114300" marR="11430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/>
            </p:nvGraphicFramePr>
            <p:xfrm>
              <a:off x="4824238" y="1713293"/>
              <a:ext cx="2063672" cy="4295394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063672"/>
                  </a:tblGrid>
                  <a:tr h="45027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14300" marR="114300" marT="0" marB="0"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4" name="文本框 23"/>
          <p:cNvSpPr txBox="1"/>
          <p:nvPr/>
        </p:nvSpPr>
        <p:spPr>
          <a:xfrm>
            <a:off x="7263221" y="1706872"/>
            <a:ext cx="4086092" cy="1689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当多面体的每边都有单位长度时，截角八面体所有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个顶点坐标如左式所示。（其中上角标“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to”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表示截角八面体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—truncated octahedron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设计计算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43" y="4734661"/>
            <a:ext cx="4244331" cy="20079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849315" y="1187818"/>
          <a:ext cx="7382854" cy="692595"/>
        </p:xfrm>
        <a:graphic>
          <a:graphicData uri="http://schemas.openxmlformats.org/drawingml/2006/table">
            <a:tbl>
              <a:tblPr/>
              <a:tblGrid>
                <a:gridCol w="738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33350" indent="304800" algn="l">
                        <a:lnSpc>
                          <a:spcPct val="125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3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）</a:t>
                      </a:r>
                      <a:r>
                        <a:rPr lang="en-US" altLang="zh-CN" sz="2000" kern="1200" dirty="0" err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Bricard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机构配置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133350" indent="304800" algn="l">
                        <a:lnSpc>
                          <a:spcPct val="125000"/>
                        </a:lnSpc>
                      </a:pPr>
                      <a:endParaRPr lang="en-US" altLang="zh-CN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64" y="1315609"/>
            <a:ext cx="3359699" cy="329446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375378" y="1515065"/>
                <a:ext cx="6097424" cy="2631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      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为了实现预期运动，所形成的折展运动单元必须是三重对称</a:t>
                </a:r>
                <a:r>
                  <a:rPr lang="en-US" altLang="zh-CN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Bricard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连杆机构。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右图</a:t>
                </a:r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显示了截角八面体的正方形</a:t>
                </a:r>
                <a:r>
                  <a:rPr lang="en-US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，以及在坐标系中固定</a:t>
                </a:r>
                <a:r>
                  <a:rPr lang="en-US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1800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800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时它们的最终位置。当正方形</a:t>
                </a:r>
                <a:r>
                  <a:rPr lang="en-US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围绕</a:t>
                </a:r>
                <a:r>
                  <a:rPr lang="en-US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B</a:t>
                </a:r>
                <a:r>
                  <a:rPr lang="en-US" altLang="zh-CN" sz="1800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关节轴线旋转时，顶点</a:t>
                </a:r>
                <a:r>
                  <a:rPr lang="en-US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B</a:t>
                </a:r>
                <a:r>
                  <a:rPr lang="en-US" altLang="zh-CN" sz="1800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4 </a:t>
                </a:r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转到</a:t>
                </a:r>
                <a:r>
                  <a:rPr lang="en-US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C</a:t>
                </a:r>
                <a:r>
                  <a:rPr lang="en-US" altLang="zh-CN" sz="1800" baseline="-25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，可得到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nor/>
                      </m:rPr>
                      <a:rPr lang="en-US" altLang="zh-CN" sz="18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zh-CN" sz="18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18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to</m:t>
                        </m:r>
                      </m:sup>
                    </m:sSub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sSubSup>
                      <m:sSub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18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to</m:t>
                        </m:r>
                      </m:sup>
                    </m:sSubSup>
                  </m:oMath>
                </a14:m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sSubSup>
                      <m:sSub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18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to</m:t>
                        </m:r>
                      </m:sup>
                    </m:sSubSup>
                  </m:oMath>
                </a14:m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变换矩阵</a:t>
                </a:r>
                <a:r>
                  <a:rPr lang="en-US" altLang="zh-CN" sz="1800" b="1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位置</a:t>
                </a:r>
                <a:r>
                  <a:rPr lang="zh-CN" altLang="zh-CN" sz="18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为：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378" y="1515065"/>
                <a:ext cx="6097424" cy="2631490"/>
              </a:xfrm>
              <a:prstGeom prst="rect">
                <a:avLst/>
              </a:prstGeom>
              <a:blipFill rotWithShape="1">
                <a:blip r:embed="rId5"/>
                <a:stretch>
                  <a:fillRect l="-10" t="-22" r="2" b="-2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49315" y="4185826"/>
                <a:ext cx="6097424" cy="1733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15" y="4185826"/>
                <a:ext cx="6097424" cy="1733167"/>
              </a:xfrm>
              <a:prstGeom prst="rect">
                <a:avLst/>
              </a:prstGeom>
              <a:blipFill rotWithShape="1">
                <a:blip r:embed="rId6"/>
                <a:stretch>
                  <a:fillRect l="-5" t="-31" r="8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901440" y="5958264"/>
                <a:ext cx="6097424" cy="584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3350" indent="266700" algn="l">
                  <a:lnSpc>
                    <a:spcPct val="125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sSubSup>
                      <m:sSub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1800" kern="100">
                            <a:effectLst/>
                            <a:latin typeface="宋体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to</m:t>
                        </m:r>
                      </m:sup>
                    </m:sSubSup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440" y="5958264"/>
                <a:ext cx="6097424" cy="584584"/>
              </a:xfrm>
              <a:prstGeom prst="rect">
                <a:avLst/>
              </a:prstGeom>
              <a:blipFill rotWithShape="1">
                <a:blip r:embed="rId7"/>
                <a:stretch>
                  <a:fillRect l="-4" t="-10" r="7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设计计算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43" y="4734661"/>
            <a:ext cx="4244331" cy="20079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849315" y="1187818"/>
          <a:ext cx="7382854" cy="692595"/>
        </p:xfrm>
        <a:graphic>
          <a:graphicData uri="http://schemas.openxmlformats.org/drawingml/2006/table">
            <a:tbl>
              <a:tblPr/>
              <a:tblGrid>
                <a:gridCol w="738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33350" indent="304800" algn="l">
                        <a:lnSpc>
                          <a:spcPct val="125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3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）</a:t>
                      </a:r>
                      <a:r>
                        <a:rPr lang="en-US" altLang="zh-CN" sz="2000" kern="1200" dirty="0" err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Bricard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机构配置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133350" indent="304800" algn="l">
                        <a:lnSpc>
                          <a:spcPct val="125000"/>
                        </a:lnSpc>
                      </a:pPr>
                      <a:endParaRPr lang="en-US" altLang="zh-CN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64" y="1315609"/>
            <a:ext cx="3359699" cy="3294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1375378" y="1515065"/>
            <a:ext cx="6097424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正方形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形成立方体的两个垂直面，有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070" y="1914960"/>
            <a:ext cx="8464413" cy="638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375378" y="2472716"/>
                <a:ext cx="6097424" cy="495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的最终位置为</a:t>
                </a: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378" y="2472716"/>
                <a:ext cx="6097424" cy="495264"/>
              </a:xfrm>
              <a:prstGeom prst="rect">
                <a:avLst/>
              </a:prstGeom>
              <a:blipFill rotWithShape="1">
                <a:blip r:embed="rId6"/>
                <a:stretch>
                  <a:fillRect l="-10" t="-5" r="2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135611" y="2898868"/>
                <a:ext cx="611505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611" y="2898868"/>
                <a:ext cx="6115050" cy="714683"/>
              </a:xfrm>
              <a:prstGeom prst="rect">
                <a:avLst/>
              </a:prstGeom>
              <a:blipFill rotWithShape="1">
                <a:blip r:embed="rId7"/>
                <a:stretch>
                  <a:fillRect l="-4" t="-13" r="4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375378" y="3642389"/>
                <a:ext cx="6097424" cy="1026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正方形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C</a:t>
                </a:r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沿着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C</a:t>
                </a:r>
                <a:r>
                  <a:rPr lang="en-US" altLang="zh-CN" baseline="-25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处转动关节做整体刚性转动，所以轴线位置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>
                            <a:latin typeface="黑体" panose="02010609060101010101" pitchFamily="49" charset="-122"/>
                            <a:ea typeface="黑体" panose="02010609060101010101" pitchFamily="49" charset="-122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>
                            <a:latin typeface="黑体" panose="02010609060101010101" pitchFamily="49" charset="-122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>
                                <a:latin typeface="黑体" panose="02010609060101010101" pitchFamily="49" charset="-122"/>
                                <a:ea typeface="黑体" panose="02010609060101010101" pitchFamily="49" charset="-122"/>
                              </a:rPr>
                              <m:t>to</m:t>
                            </m:r>
                          </m:sup>
                        </m:sSubSup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</m:oMath>
                </a14:m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>
                                <a:latin typeface="黑体" panose="02010609060101010101" pitchFamily="49" charset="-122"/>
                                <a:ea typeface="黑体" panose="02010609060101010101" pitchFamily="49" charset="-122"/>
                              </a:rPr>
                              <m:t>to</m:t>
                            </m:r>
                          </m:sup>
                        </m:sSubSup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</m:oMath>
                </a14:m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公垂线方向，则可得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到</a:t>
                </a:r>
                <a:endParaRPr lang="zh-CN" altLang="zh-CN" sz="1800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378" y="3642389"/>
                <a:ext cx="6097424" cy="1026307"/>
              </a:xfrm>
              <a:prstGeom prst="rect">
                <a:avLst/>
              </a:prstGeom>
              <a:blipFill rotWithShape="1">
                <a:blip r:embed="rId8"/>
                <a:stretch>
                  <a:fillRect l="-10" t="-3" r="2" b="-5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397" y="4668696"/>
            <a:ext cx="8511717" cy="799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206884" y="5467964"/>
                <a:ext cx="6115050" cy="811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3350" algn="just">
                  <a:lnSpc>
                    <a:spcPct val="125000"/>
                  </a:lnSpc>
                  <a:tabLst>
                    <a:tab pos="438150" algn="l"/>
                  </a:tabLst>
                </a:pPr>
                <a:r>
                  <a:rPr lang="en-US" altLang="zh-CN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zh-CN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利用同样的</a:t>
                </a:r>
                <a:r>
                  <a:rPr lang="en-US" altLang="zh-CN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120</a:t>
                </a:r>
                <a:r>
                  <a:rPr lang="zh-CN" altLang="zh-CN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°旋转变换，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kern="1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kern="1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则转到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kern="1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kern="1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kern="1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kern="1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转到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kern="1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kern="100"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，就可得到</a:t>
                </a:r>
                <a:r>
                  <a:rPr lang="zh-CN" altLang="en-US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其他</a:t>
                </a:r>
                <a:r>
                  <a:rPr lang="zh-CN" altLang="zh-CN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处转动副轴线方向</a:t>
                </a: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884" y="5467964"/>
                <a:ext cx="6115050" cy="811889"/>
              </a:xfrm>
              <a:prstGeom prst="rect">
                <a:avLst/>
              </a:prstGeom>
              <a:blipFill rotWithShape="1">
                <a:blip r:embed="rId10"/>
                <a:stretch>
                  <a:fillRect l="-6" t="-76" r="6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2686" y="48646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设计计算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849315" y="1187818"/>
          <a:ext cx="7382854" cy="328613"/>
        </p:xfrm>
        <a:graphic>
          <a:graphicData uri="http://schemas.openxmlformats.org/drawingml/2006/table">
            <a:tbl>
              <a:tblPr/>
              <a:tblGrid>
                <a:gridCol w="738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33350" indent="304800" algn="l">
                        <a:lnSpc>
                          <a:spcPct val="125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（</a:t>
                      </a:r>
                      <a:r>
                        <a:rPr lang="en-US" altLang="zh-CN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4</a:t>
                      </a: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）双自由度消除为单自由度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536" y="2840270"/>
            <a:ext cx="2867095" cy="277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795" y="2785236"/>
            <a:ext cx="2867095" cy="28849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箭头: 右 2"/>
          <p:cNvSpPr/>
          <p:nvPr/>
        </p:nvSpPr>
        <p:spPr>
          <a:xfrm>
            <a:off x="4945224" y="3762589"/>
            <a:ext cx="2388637" cy="930240"/>
          </a:xfrm>
          <a:prstGeom prst="rightArrow">
            <a:avLst/>
          </a:prstGeom>
          <a:solidFill>
            <a:srgbClr val="1570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53135" y="3039900"/>
            <a:ext cx="1642187" cy="943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DoF=1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减少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球副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91965" y="1821141"/>
            <a:ext cx="8513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利用对称性，将</a:t>
            </a:r>
            <a:r>
              <a:rPr lang="en-US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1800" kern="100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, B</a:t>
            </a:r>
            <a:r>
              <a:rPr lang="en-US" altLang="zh-CN" sz="1800" kern="100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1800" kern="100" baseline="-250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zh-CN" sz="1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处的球副替换转动副，可得到单自由度系统。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849315" y="48768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可展结构</a:t>
            </a:r>
            <a:r>
              <a:rPr lang="en-US" altLang="zh-CN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设计计算</a:t>
            </a:r>
            <a:endParaRPr lang="zh-CN" sz="28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3352535" y="1240971"/>
              <a:ext cx="3945980" cy="487503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150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08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548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sz="1800" kern="0" dirty="0">
                              <a:solidFill>
                                <a:schemeClr val="tx1"/>
                              </a:solidFill>
                              <a:effectLst/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运动副空间坐标</a:t>
                          </a:r>
                          <a:endParaRPr lang="zh-CN" sz="1800" kern="100" dirty="0"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sz="1800" kern="0" dirty="0">
                              <a:solidFill>
                                <a:schemeClr val="tx1"/>
                              </a:solidFill>
                              <a:effectLst/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运动副轴线</a:t>
                          </a:r>
                          <a:endParaRPr lang="zh-CN" sz="1800" kern="100" dirty="0"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348016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3352535" y="1240971"/>
              <a:ext cx="3945980" cy="487503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15086"/>
                    <a:gridCol w="1930894"/>
                  </a:tblGrid>
                  <a:tr h="35485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sz="1800" kern="0" dirty="0">
                              <a:solidFill>
                                <a:schemeClr val="tx1"/>
                              </a:solidFill>
                              <a:effectLst/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运动副空间坐标</a:t>
                          </a:r>
                          <a:endParaRPr lang="zh-CN" sz="1800" kern="100" dirty="0"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sz="1800" kern="0" dirty="0">
                              <a:solidFill>
                                <a:schemeClr val="tx1"/>
                              </a:solidFill>
                              <a:effectLst/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运动副轴线</a:t>
                          </a:r>
                          <a:endParaRPr lang="zh-CN" sz="1800" kern="100" dirty="0">
                            <a:solidFill>
                              <a:schemeClr val="tx1"/>
                            </a:solidFill>
                            <a:effectLst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371" marR="66371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6371" marR="66371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AEFF7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7515171" y="1240971"/>
              <a:ext cx="4077335" cy="48814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821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951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12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zh-CN" altLang="en-US" sz="1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运动副空间坐标</a:t>
                          </a:r>
                          <a:endParaRPr kumimoji="0" lang="zh-CN" altLang="en-US" sz="1800" b="1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zh-CN" altLang="en-US" sz="1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运动副轴线</a:t>
                          </a:r>
                          <a:endParaRPr kumimoji="0" lang="zh-CN" altLang="en-US" sz="1800" b="1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indent="133350"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l">
                            <a:tabLst>
                              <a:tab pos="102298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CN" sz="11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</m:sup>
                                </m:sSubSup>
                                <m:r>
                                  <a:rPr lang="en-US" sz="11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zh-CN" sz="11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zh-CN" sz="11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1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1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,0,−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zh-CN" sz="11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1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zh-CN" sz="1100" kern="10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7515171" y="1240971"/>
              <a:ext cx="4077335" cy="48814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82165"/>
                    <a:gridCol w="1995170"/>
                  </a:tblGrid>
                  <a:tr h="3612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zh-CN" altLang="en-US" sz="1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运动副空间坐标</a:t>
                          </a:r>
                          <a:endParaRPr kumimoji="0" lang="zh-CN" altLang="en-US" sz="1800" b="1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zh-CN" altLang="en-US" sz="18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运动副轴线</a:t>
                          </a:r>
                          <a:endParaRPr kumimoji="0" lang="zh-CN" altLang="en-US" sz="1800" b="1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</a:tr>
                  <a:tr h="3943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kern="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CN" sz="1100" kern="100" dirty="0">
                            <a:solidFill>
                              <a:schemeClr val="tx1"/>
                            </a:solidFill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FF7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6" name="文本框 25"/>
          <p:cNvSpPr txBox="1"/>
          <p:nvPr/>
        </p:nvSpPr>
        <p:spPr>
          <a:xfrm>
            <a:off x="514351" y="1943413"/>
            <a:ext cx="2621528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右表展示了最终的计算结果。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242233" y="1240971"/>
          <a:ext cx="7382854" cy="311595"/>
        </p:xfrm>
        <a:graphic>
          <a:graphicData uri="http://schemas.openxmlformats.org/drawingml/2006/table">
            <a:tbl>
              <a:tblPr/>
              <a:tblGrid>
                <a:gridCol w="738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33350" indent="304800" algn="l">
                        <a:lnSpc>
                          <a:spcPct val="125000"/>
                        </a:lnSpc>
                      </a:pPr>
                      <a:r>
                        <a:rPr lang="zh-CN" altLang="en-US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）结果</a:t>
                      </a:r>
                      <a:endParaRPr lang="en-US" altLang="zh-CN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3"/>
          <p:cNvGrpSpPr/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5059" name="组合 14"/>
          <p:cNvGrpSpPr/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5060" name="文本框 17"/>
          <p:cNvSpPr txBox="1">
            <a:spLocks noChangeArrowheads="1"/>
          </p:cNvSpPr>
          <p:nvPr/>
        </p:nvSpPr>
        <p:spPr bwMode="auto">
          <a:xfrm>
            <a:off x="780456" y="487731"/>
            <a:ext cx="9162309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标准件及特殊件选用</a:t>
            </a:r>
          </a:p>
        </p:txBody>
      </p:sp>
      <p:sp>
        <p:nvSpPr>
          <p:cNvPr id="6" name="AutoShape 2" descr="查看源图像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4" descr="查看源图像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查看源图像"/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8558657"/>
              </p:ext>
            </p:extLst>
          </p:nvPr>
        </p:nvGraphicFramePr>
        <p:xfrm>
          <a:off x="899795" y="1339850"/>
          <a:ext cx="10389870" cy="357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3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种类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规格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数量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亚克力板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200mm*200mm*4mm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螺丝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M3.0*10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若干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螺丝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M3.0*12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若干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D=5mm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转动副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见后页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球副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见后页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497c34-eefc-4393-b6e7-0eaaf808c0e7}"/>
  <p:tag name="TABLE_ENDDRAG_ORIGIN_RECT" val="818*321"/>
  <p:tag name="TABLE_ENDDRAG_RECT" val="70*105*818*32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080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854*371"/>
  <p:tag name="KSO_WM_SLIDE_POSITION" val="36*82"/>
  <p:tag name="KSO_WM_TAG_VERSION" val="1.0"/>
  <p:tag name="KSO_WM_BEAUTIFY_FLAG" val="#wm#"/>
  <p:tag name="KSO_WM_TEMPLATE_CATEGORY" val="diagram"/>
  <p:tag name="KSO_WM_TEMPLATE_INDEX" val="20201080"/>
  <p:tag name="KSO_WM_SLIDE_LAYOUT" val="a_d_f"/>
  <p:tag name="KSO_WM_SLIDE_LAYOUT_CNT" val="1_3_1"/>
  <p:tag name="KSO_WM_UNIT_SHOW_EDIT_AREA_INDICATION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输入大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080_1*a*1"/>
  <p:tag name="KSO_WM_TEMPLATE_CATEGORY" val="diagram"/>
  <p:tag name="KSO_WM_TEMPLATE_INDEX" val="20201080"/>
  <p:tag name="KSO_WM_UNIT_LAYERLEVEL" val="1"/>
  <p:tag name="KSO_WM_TAG_VERSION" val="1.0"/>
  <p:tag name="KSO_WM_BEAUTIFY_FLAG" val="#wm#"/>
  <p:tag name="KSO_WM_UNIT_SHOW_EDIT_AREA_INDICATION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581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课程报告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2">
      <extobjdata type="ECB019B1-382A-4266-B25C-5B523AA43C14" data="ewoJIkZpbGVJZCIgOiAiMTYxNzM1OTY5NDAzIiwKCSJHcm91cElkIiA6ICI0MTcyNjMwMDkiLAoJIkltYWdlIiA6ICJpVkJPUncwS0dnb0FBQUFOU1VoRVVnQUFBWFFBQUFLekNBWUFBQUFPWnZiQ0FBQUFDWEJJV1hNQUFBc1RBQUFMRXdFQW1wd1lBQUFnQUVsRVFWUjRuT3pkZDFRVTE5L0g4ZmN1VlJSRndhaUpSbU52aVViczVXZUpHbHVzVVdPTDNXaXNCR3Zzd1M1R2pScU52Y1FhdXlneFZyQmd3OTdRcUlpSzJMQ2hBcnZzUEgvd01HRmRVTEF0RE4vWE9ad3dNM2Z1WEVqeTJjdWRPM2QwaXFJb0NDR0VTUFgwMW02QUVFS0lkME1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TUxXMmcwUTF2ZlZ4SlBzdnZESTJzM1F0TEo1blRrOHd0M2F6UkFhSnoxMElXSCtBUnk1K3RUYVRSQnBnUFRRaFVwWlhNM2FUZEFrWFllOTFtNkNTQ09raHk2RUVCb2hnUzZFRUJvaGdTNkVFQm9oZ1M2RUVCb2hnUzZFRUJvaGdTNkVFQm9oZ1M2RUVCb2hnUzZFRUJvaGdTNkVFQm9oZ1M2RUVCb2hnUzZFRUJvaGdTNkVFQm9oZ1M2RUVCb2hnUzZFRUJvaGdTN2VtS0lvMW02Q21aaVlHRzdldkdudFpnaGhOYklldW5najQ4YU5ZKy9ldld6YnRvM0xseTl6NnRRcGl6SUZDeGFrVktsU0Z2dVhMRm5DWDMvOWhZK1BqOW4rMjdkdjgrelpNM1U3Zi83OE5HblNoRnUzYmpGanhneXlaY3RHcGt5WnlKdzVjNEp0S2xteUpQZnYzK2ZHalJ2WTJwci9wKzNvNkVoVVZOUXJmNmI0SDFBVktsU2dkdTNhZE9qUWdkdTNiMU8yYkZuczdPem8yN2N2MDZaTmUyVTlRbGlOSXRJODJ1OVJhTDhueWVXZlBYdW03Tml4UTBtZlByMnlidDA2WmZ6NDhRcGc4ZFd2WHovMW5HelpzaW1USjA5V0ZFVlJCZzBhWkZGMnk1WXRTdjM2OWMzMnpaa3p4Nkxjb0VHRC9tdDNBdGRNNkN2Qm54bVVDeGN1Skhqc3hJa1RDcUNzWExsU0dUUm9rR0p2YjY4OGUvWk1BWlMrZmZzbStmZWtYaXVadjE4aDNwVDAwRVd5ZGVyVWlkV3JWd1BRckZrekRBWURNVEV4REJzMmpNaklTQndjSExDM3Q4ZmUzbDQ5NTg2ZE8wUkVSSmpWYytIQ0JmWDdYTGx5VWIxNmRmNzN2Ly9oN3U1T3hZb1Y2ZHExSzMzNjlLRjM3OTZjT0hHQ2R1M2FVYUZDQlF3R0EzWjJkamc0T05DclZ5KzZkT21TWUR2bno1L1B6Smt6dVhqeElrV0tGTUhHeHNic2VQSGl4YzIyWTJKaVVCU0ZoUXNYQXZEdHQ5OHlhZElrb3FPalNaOCtQUURUcDA5bit2VHBmUDMxMS96OTk5OXYrQnNVNHYyUU1YU1JiQjRlSHZ6MTExOFVLRkNBb2tXTFltdHJTMlJrSkhxOUhnY0hCeUEySE8zczdMaC8vejRYTDE0RVVMOFBEdyszcVBQR2pSdmN1M2VQRXlkT1VLSkVDWjQrZllyUmFPUzMzMzZqUUlFQ3RHalJncWlvS0JvM2JzeVZLMWN3R0F5Y1BIa3kwVEFINk5LbEN5ZFBuc1RHeG9aTW1USXhldlJvNnRTcHcrTEZpd0ZZczJZTmRlclVvVTZkT2t5WU1JRk1tVEx4NU1rVDlYaElTQWduVHB5Z2ZmdjJ6SnMzRDRDYU5Xc3liOTQ4UER3ODN1RnZWSWgzUTNyb0l0bktsU3ZIOWV2WHVYejVNcXRYcjZabXpacmt5Wk9IREJreUFMRmowU2FUQ1RzN082Wk5tOGJZc1dNQm1EVnJGck5telZMcktWS2tpRm05UFhyMFFGRVVldlhxUmYzNjlZSC9ldkZGaWhSQlVSUjBPaDBBdDI3ZHNqZy9NWXFpc0dmUEhucjM3ZzNBcWxXckFGaThlREYzN3R6QndjR0JtSmdZSGoxNnhKZ3hZM2o2TlBhRnp2NysvdWgwT2thTUdFSGV2SG5wMnJVcnhZb1ZlK1dIaUJEV0pEMTBrV3g3OSs2bFk4ZU9BUFR2MzUvQ2hRc1RFUkZCbGl4WkFEQVlEQURZMjlzelpzd1lGRVhoK3ZYcitQajRvQ2dLa3laTjR0dHZ2MFZSRkRYOGpVWWpLMWFzQUdEbzBLSHF0ZHpkM1hGM2R3ZFFQekFBOHVUSmc2SW96Snc1a3pWcjFxQW9Db01HRFFKUTY0MzdBaWhVcUJCOSsvYkYxdGFXYytmTzBhTkhEeDQvZnN6MTY5ZXBYTGt5VmF0V3hXQXdFQndjVE1hTUdRRW9VYUlFZ3dZTnd0L2ZYKzIxbno5L25zV0xGNnZiUXFRa0V1Z2FjdlBtVGZ6OS9WODdtK050TFZteVJCMVR6cEVqQjFldlhpVWdJRUR0TVVkSFJ3TmdaMmNIUUVCQUFPWExsNmRIang0OGV2U0lvS0FnQWdJQ0FOaTVjeWZGaWhYajMzLy9wWHYzN3VvMTRvTDR4SWtUQkFZR0FsaU13UnNNQmdZUEhzeVJJMGZNOXV0ME92V3JWNjllYk42OEdWZFhWN3AzNzA3VnFsVlpzV0lGUzVZc1ljcVVLY3llUFpzVEowNVFxVklsc21iTlNzbVNKZW5ac3ljQTY5YXRZOEtFQ1hUczJGSDlBTnV4WTRmWnRoQXBpUVM2aG9TRmhlSGg0VUdsU3BVWU5HZ1FPM2Z1NVBuejUrLzhPaDRlSG93ZlB4Nkk3YTNYcmwyYmtKQVFhdGV1RGFCT1BYUjBkT1Q0OGVOVXFWS0ZuRGx6RWhBUWdJdUxDd0NSa1pGMDZ0U0oyclZyNCtEZ2dLT2pJMjNidGxXdkVmZWg5TVVYWDFDaVJBbTF2dmg4Zkh5SWlJZ3d1N2tLc2NNMGNWL0RodytuZXZYcTdOaXhnL0R3Y0g3NTVSY3FWcXpJOCtmUEtWT21ETjkrK3kzLy9QTVBIVHQyWlB2MjdmVHExVXY5UytPWFgzN0JZRENvWHdCOSt2UXgyeFlpSlpFeGRBMVNGSVdkTzNleWMrZE9BQ3BYcmt6dDJyV3BXTEZpb25PNGsrT0xMNzdnOU9uVEFEeCsvSmpwMDZmajVPU0VyYTB0SGg0ZWFzQis5TkZIbENwVmltWExsdEdrU1JPQ2c0T1pOMjhlQnc0YzRNR0RCNnhaczRaUm8wWXhlUEJnN08zdE9YdjJMQUJqeDQ2bGFOR2kyTmpZOFBqeFk2NWR1MGFSSWtXNGRlc1dibTV1NkhRNklpTWpHVEZpQkc1dWJtemR1cFh2dnZ0Ty9jdkF4c1lHblU2SG9pZzhlUENBREJreVVMbHlaZnIxNjhmbHk1ZjUrdXV2S1ZPbURGdTJiR0hEaGcyMGJ0MmFmdjM2bVEzcEFPajFldlI2OHo2UFRxZXptT011UkVvaC8yV21BZnYzNzJmLy92MEFsQzFibGxxMWFsR3BVaVd5WmN2MjFuV2ZPM2VPTzNmdThQUFBQK1BzN016MDZkTnhkbmFtWWNPR2ZQUE5OMnpidGcwdkx5ODZkZXBFWkdRa0FJVUxGMmJjdUhGMDY5WU5WMWRYaXpyUG5qM0xuajE3V0xKa2lUcHJCcUJKa3liWTI5dVRMVnMyTGx5NHdMLy8vc3YyN2R1NWNPRUNFeVpNSURnNEdJaDlvQ20rbXpkdmtqNTllZ1lNR0lDdnJ5Kyt2cjRNSFRxVXAwK2YwcUJCQTRvVksyWVI1a0trUmpwRlNXSFBiNmRoWjg2YzRjeVpNMjk4L28wYk4xaXpaazJTeTMveHhSZlVxVk9IOXB0c2liSjNSVmxjTGNubm5qMTdsbzBiTnpKczJEQk9uVHJGNTU5L2J0R2JoZGlobFpZdFc1SXpaMDdjM2QycFdyVXErZkxsUzdETzZPaG9Ra0pDeUo4L1B5YVRpVE5uemxDaVJBbWlvNk81ZE9rU0JvTUJSMGRIZGF6KzZ0V3I1TTJiVnowL0tpcUtaOCtlRVJVVmhkRm94R1F5QVpBN2QrNEVyK1huNThmKy9mdnAzcjA3T1hMa1VJL3QycldMRFJzMk1IUG1UTE56dW5mdnpsZGZmVVh6NXMyVC9Ic0MwSFhZQzVDczM2OFFiMElDUFFXcFdMSGllNytoR1YvKy9QbXBYTGt5Z3c1bTVZVkRkZ21jOTBRQ1hYd29NdVNTZ3NTRmVldldyZC9vL0R0MzdyQnIxNjVYbGlsYXRDaWZmLzQ1cnE2dWRPN2NHWUErZ1h2ZjZIcENpSlJGQWowRjh2VDBmS1B6amgwN2xtQ2dseWhSZ3FwVnExSy9mbjNjM056ZXRubnYxZW5UcHpsLy9ueWl4d3NYTGt6SmtpVmZXWWVibXh0ZHVuUmh3b1FKNzdwNVFxUm9FdWdhcE5QcEtGMjZOTldyVjZkZXZYbzRPenRidTBsSnRtTEZDaVpPbkpqb2NVOVBUMHFXTE1tRkN4Zll1blZyZ21VZVBIakEvdjM3OGZiMkJtSWZmaElpTFpCQTE1QXNXYkl3Y3VSSWF0ZXViVEZuTzdVeEdBd1cwd1BqSHZzSENBd01aTUNBQVltZWYrREFBUTRjT0FCSW9JdTBRd0pkUS9MbXpXczI2eU0xTzNEZ2dNWHFpUEcxYmR1V3RtM2JjdmJzV1l0VkUzVTZIVDE3OXJTWXBTS0Uxa21naXhURmFEUUNVSzFhdGRlV0RRb0s0c3N2djhUVDAxUEd5NFZBSHYwWEtjeno1OCt4dDdmbnhvMGJ0RzNibG93Wk0zTHQyalZ1M0xpQmpZMk5XYTg5YnNHdGlSTW5NbnYyYkN1MldvaVVRUUpkcENoMzc5NGxjK2JNNU15Wms1WXRXL0xreVJOMjdkcEZ6cHc1TVJxTkZqZE1KMDZjeUZkZmZjV1VLVlBVSjFHRlNLdGt5RVdrS0dmT25GR2ZCSzFidHk0RkN4YkV3OE9EZ2dVTFVxVktGWXZ5TmpZMnJGNjlHa1ZSVXYyTllDSGVsdlRRUllweCtQQmhMbDI2cEk2ZjI5allzSERoUXFLam82bFJvd1kvL3ZoamdpK2pkblYxVmRlRUNRME5WYzhWSXEyUlFCY3B4cFFwVTdDM3R6ZGJhN3hTcFVyNCtmbFJzR0JCWnMrZXpaZGZmc20yYmR2TXpqT1pUR1RKa2dVYkd4cysrZVFUQUFvVUtQQkIyeTVFU2lCRExpTEZtREZqQm5YcTFPSFRUejgxMjErdVhEbk9uRG1EajQ4UDkrL2ZwMTY5ZW1iSDlYbzlvMGFONHZyMTY5aloyWkVyVnk2NmR1MzZJWnN1UklvZ2dTNVNqR3pac3RHcFU2Y0VqK24xZWhvMmJKam91WDM3OW4xZnpSSWkxWkFoRnlHRTBBZ0pkQ0dFMEFnSmRDR0UwQWdKZENHRTBBZ0pkQ0dFMEFnSmRDR0UwQWdKZENHRTBBZ0pkQ0dFMEFnSmRDR0UwQWdKZENHRTBBZ0pkQ0dFMEFnSmRDR0UwQWhabkV1b2RCMzJXcnNKUW9pM0lEMTBRZG04enRadWd1WVYveVM5dFpzZzBnRHBvUXNPajNDM2RoT1NiZnIwNmJKa3JoQXYwU21Lb2xpN0VTS1d1M3Rzc0FZR0JscTVKU21mVHFkRC90TVZ3cHdNdVFnaGhFWklvQXNoaEVaSW9Bc2hoRVpJb0FzaGhFWklvQXNoaEVaSW9Bc2hoRVpJb0FzaGhFWklvQXNoaEVaSW9Bc2hoRVpJb0FzaGhFWklvQXNoaEVaSW9Bc2hoRVpJb0FzaGhFWklvQXNoaEVaSW9Bc2hoRVpJb0FzaGhFWklvQXNoaEVaSW9Bc2hoRVpJb0FzaGhFYklTNkpGcXJGeTVVck9uRG1qYnYvODg4OEE1TXVYajg2ZE8xdXJXVUtrR0JMb0l0VjQ4dVFKNDhlUFY3Zmp2aDgrZkxpMW1pUkVpaUpETGlMVnFGZXZIanFkem15ZlRxZWpYYnQyVm1xUkVDbUxCTHBJTlhMbHlrWDU4dVhOOWhVdlhwd0NCUXBZcVVWQ3BDd1M2Q0pWYWRXcWxkbDIvZnIxcmRRU0lWSWVDWFNScXJ3YzRHM2J0clZTUzRSSWVTVFFSYXFTTjI5ZVNwVXFCVUNoUW9Vb1ZxeVlsVnNrUk1vaGdTNVNuVFp0MmdBeTNDTEV5eVRRUmFvVEYrUnh3UzZFaUNXQkxsS2RRb1VLMGFCQkEzWG9SUWdSU3g0c1NtVXFqejNCZ2N1UHJkME02M1AxUk5kaHI3VmJZVlVaMDluaU43Z2tKWE5uc0haVFJBb2hQZlJVUnNKY3hIbnl3c2plaXcrdDNReVJna2dQUFpWYU02Q2F0WnNnckdqOHV0T2N1QnJPeDVrZHJOMFVrWUpJRDEwSUlUUkNBbDBJSVRSQ0FsMElJVFJDQWwwSUlUUkNBbDBJSVRSQ0FsMElJVFJDQWwwSUlUUkNBbDBJSVRSQ0FsMElJVFJDQWwwSUlUUkNBbDBJSVRSQ0FsMElJVFJDQWwwSUlUUkNBajJOaW81NmthUnlCLzllL2RiWHVuRE1uNWdZWTdMT3VYejY4RnZYcXlnS1R4L2VUOVoxWCtYVWdlMkVoZnhydHUvU3FRRHUzTHo2Mm5QdmhWNS9aKzBRSWpHeWZHNGFOYlIxQlNhdk84bk1JZDl6Ky9vbHMyTXVXWE13WVBvR0FEYk1HMC9GT2kyWjcvVWoxeStkdHFqSHhzYVdVWXYzdnZKYTg4ZjhTTFhHSFhCMHlrQ3RGdDBaMnJwOGd1WHF0dWxENWZxdEFmaHRVQnRtK1A2YllMbkU2bjNaelgvUE1YdEVaOGF1T0lST3B6TTc5dkRlYlVLdlhTUTArQkxCRjArUVBtTm1XdmNiLzhycnJaaitNLzBtclRUYnQzbmhaRnA3dlBvOGdORWRxelBqN3lzVzdSRGlYWkpBVCtPdVh6ck41SFVuemZZTmFGWXl3WEtEZi9jaHZiT0wyZjdCTFVvRHNNeTdQK2VPN09YbWxmUGt6RmVVQ1d1T21aV3IxN1l2YTJhTlJGRVV4cTQ0bEdoN1BCc1haOHJHcytwMmN1cU5INWFQN29lUnEwQnhQdm1zTUhzM0xxWjZrNDVtNXgzYnM1bjd0Nit6WjhNaWhzemVScTc4eFJqZm94N2hkMFBWTWlaVERGTTJuTUZueWEvczM3cUM2eGRQTVgxZzdBZU94NjlyK0cxZ2EwSXVuZUhodmYvT2FlczVtWVhqZXB0ZGEvSzZrK2gwT2dsejhkNUpvS2N4dncxcVEraTFJTUt1WDFaN3lpLzNtQ09mUndDeHdSNGFITVNBWmlXNUhuU0tjZDNyb3RmYm1KV05HNEpvMTk5YlBXZkNtbU5xMEFPRTNiakMwTllWQUxCM2RLTFpEOFA0dnF3emVZdTZxMldlUFgxazhjSHlKdlhHR2R5aU5ITjIzNlRwRDhPWThHTjlxalZxVDhUamNCeWMwbVB2a0k1YUxYNEFZb1A5c3lKZkFoQWFmTW5zcjRMZWRmTUQwS0Q5VCtoME9zclZha3FUcmorcngvdDVyMmJ1cUc0TW5idmRyTTN4ZjQ0clo0L2kyYmc0RCs3Y3hMTnhjUUFpSG9jemFlMEpNcmxtcy9oNWhYZ2JFdWhwVEorSnl6bTZheU5yZmgvRkw4djJNN2hGYVlzZWMxd1BmZks2a3d4b1ZwTEo2MDR5dkYxbHN4NzZqY3RueVZXZ09JZDNyay93T2syNkRzRzkyamZZMnRuVHIwRmhKcXc1eG9NN044bVlPU3NBSCtjcFpEWlVrOUJmQlc5UzcremhuV25jZVpCYVBrZnVBckZETG5vOW14ZE54am16R3cwN0RtQmlyNFk4Q2I5TDZMV2dSSWVBNHR1L2JTVS9UVm1qL2o0QVFpNmY0ZE9DWDd6eXZIekZ5ekJsNDFsNjE4MnYvdVV4dkYxbGl3OUdJZDRGQ2ZRMGFPZTZlWVJkdjh6ZnkyZThzcHlpS01RWURjd2QvUU5HUXpSanV0UkNieE1iUkNHWHovSnBnZGdlWjU3Q0pRbTlGc1RxR2NPNUhYeUp3UzFLVTdWUmV4YU02Y2tQbytkeCsvb2xycDAvenZ5eFBmblJheUdmNUMyQ3lSVERxQTdWMUd0bC96Ui9nbTA0c2M4M3lmVisvRmxoVGdmc29OdklPV1oxWk1pVUJZRDYzM3N3NUx1eWZOMnFKNE5tYnVaTXdFNjh1dFppOUJKL2JPM3MxUjc1eTY2Y1BVcTY5TTVrL1NRUEVQc1hqRmVYbW9UZHVJS0xXM1l1SHQrbmxvMk9pZ1JpeCs5ejVpOEdnTWVVMWFBb2FobWpJUnBiTy90WC91NkZlQk1TNkduTStXTitPS1hQU1BiY0JUQ1pUS0FvL055cUhMZXVYaUJudnFKQWJFQkhQSG5JejkrVkpTemtYNm8zNmNUbFU0ZVl1UGE0MnJOOHVXZWZMV2RldnF4U1Z4MGFBWmp2OVNQM2JnWGptTjZaQ1QwYk1HaldGajdKVzRRNUk3cmdsQ0dUV2JzU200M3laWlc2U2E3M2V0QXBQczVURUJ0YnV3VHJjbkhMVHNsS1g3TjczWHpxdHVuRDVzWGVaTXJ5RVdPNjFxWmQvOG1KL3M3Q1F2N2x4Yk9uREcxZG5yRHJsL0hxVXBPeEt3NHhxSVU3b3hmNzRlaVV3ZUozL00rcTJmU2R0QUtkWHMvemlNZG1aWXlHYUd6dDVWMmc0dDJUYVl0cHpPb1p3L24yeDVFQWZOUEJFM1E2eHEwOFRMN2laZWoreXdLK0gvZ3JONitjNStxNVFMNXExb1ZQOGhiaG13NmUyTnJaSjN1WW9Galo2a3p0M3hLMzdMa29YS295OWc3cEFMaHk3aGlqRnU5bDFPSzlQSHY2U1AzbjI5WjdkUGNtU2xhdW0raDV6NTQrb2s3clhoejMyOHIrclN2SWtic0FHYk5rcGUra0ZlejhhMjZpNTFXcTE0cnhxNDR3ZHNVaHN2Ly9FQTZBcmEwZFhsMXFNclIxZVhwOW5SZXZyclVBV1BmSEdCcDFHc2lxR2NNSk9ubVFhK2VQODJuQno5WDZvbDQ4dzA0Q1hid0hFdWhwVFBkZkZ2REpaNFV0OXJmeG1NQ29qdFhZT0g4Q2ZTZXQ0SXNLTlduVWVSQzJkdlpFUlQ3SEtXUHMySG03MHVrWjJybzhOcmEyREcxZG5oOXFmR0pXanluR3lQV2dVMHp1MjRUTHB3OHhZc0V1QUZwN1RHREdrSGJjdXhVTWdGZVhtbmgxcWNtZEcxZlVmMExzMU1XRUpLWGV6Qjk5VE9ucURSUDkyU2YyL0FaYmV3ZCsvdU52OW05ZFFjdmVYZ0JrL3VoamZoZzlMOUh6d2tMK0pYRHZGdjVaUFp2d096ZjU5YWZtblBEZnh2Y0Rwc1QyMUdkdHdUbXpHOThQbU1MZWpZdHhjSFFpVDVFdktWM3RHL1p2WGNISkE5c3BYS3B5dko4bEp0RnJDZkUyWk1nbGpjbVJ1NERGdnV1WFRyUFBaem50UENlemNmNEVzNGVPVERGR3poM1p3eGNWWW51ZjhYdW84TisweFpYVGYrYmk4ZjFrL1RnUE85Zk9vL3VvZVRobmRzTm9pRWFuMDVNdFoxNDZESnJHM3l0bkFqQjgvazRnOW1ibzhQazcxWnVpTlp0M0l5YkdpR0l5SmJ2ZXVCa3hFRHVzRVdNMHFNTXZocWhJN3R5OHlrZWZmSVpPcDhOejZscnNIQnd0ZmhmeGI4NCtDTHNCd09YVGg3Z1hlcDFzT2ZPU01YTldmaGcxbDNRWk1ySms0azlzV2ppSjUwOGY4LzJBS2VRdStBVnJabzdnMmROSGVQZHRRb1pNV1RCRVIzSGN6NGRKYTA4QThPTFpVNW0rS040YkNmUTA3a1hFRXhhTzY4MTN2YndvVXZwL3VMaGxaOEtQRFdqU2RRaC9yNXlGUzlZY0hONnhYbjE0Sml6a1g0YTMrNiszK2VoK0dBQ3QrbzZ6cUh0a2g2bzh1SDJEaW5WYkFsREV2UXBGM0tzd29GbEo5WVpvZE9SelJuV29SbGpJdjVoTU1YZzIvcHhuVHg3eVpaVjZ5YTQzdmdwZk42ZFAvWUk0cGtzUFFPU0xaOVJ1MlVNZDZrZ296TUY4eW1IY1RkSXFEZHFxK3pZdW1FajZqSmtCNkRoa09wZE9CVEJ2ZEhkQ0xwMk8vZGwrMjJoVzM0WjU0OG42Y1I2Q2cwNHhjM0E3akVZRDlkcjJUZkRhUXJ3dG5hTEV1LzB1ck1yZFBYWmVkbUJnWUtKbGRCMzJBckJtUUxXM3V0WStuK1ZVYWRDR0srZU9rYTlZYWJOalVTK2VFUk5qVkc5Y0tpWVRPdjI3RzUwN3RtZXp4ZEJJUXZzK0JOL2xNNmpiSnZaQm9EczNyNUl0WjE3MTJNdmJBTnRYenVMclZqM045a1UraitEYzBiMjRWMjFnVWYrTGlDZlkydGxqNStCSTNQOXE3NktIUG43ZGFVNWNEV2YxajBWcFVmYWp0NjVQYUlNRWVncnlJUU5kcEc0UzZDSWhjbE0wRFZJVUJaUHAvZDZZUys3Q1dJYW9TSkxTdDFBVWhhakk1d2tlaTRwOHp0TkhEeEk5Tjhab0lQenVyU1MzS2I0Yi81NUxVdnNTSTR0emlROUJBajBOT3JuL2I1WjVEN0RZUDdwajlkZWUyNkc4eTJ2TFFPeUROZU4vckova0VKdzJzQlhuais1OWJUbS9UVXNZOTBNZDlhWnBmTWY5dHZMN3NOZzFXNDdzMnNDb0R0VVkzcllTZmVvVllHU0hxb3pwV3BzRlkzdXBOMzF2WEQ1TDFJdG42dms5YStkUnY0OThIa0hJNVRQcTl2YVZzOWk4Y0JJUXU5NU1RbCt2K3BBYzNiSDZXMzBndkN2Ly92c3ZTNWN1dFhZenhIc2lOMFhUbUY5L2FrN1F5WU00cGMvSXBaTUg2ZWU5bXF3ZjV3WmlaMkM4QzY5YkdPdlhuNXB6OVZ3Z2ltTEN4UzA3bllmTjRuN29kZGJQSGN2NnVXTzVkT29RdisrNGpyT0xxOFdDV1FEM2I0Y3dzSGtwZFR1OXN3dWpGdStsZk8xdldUZkhpNE4vcjZic1YwMG85Yi82Mk5yWjQ5bTRPS01YKzFtME16am9GUE84ZWpEMGo3OXhTSmVlR0dQc1Vyd3hNVWFtZXJhZ2FPbXFmRm9nZHY1NHV3SGVEUHEyRktXcU5qQmJQT3hsRndMM3BiakZ1UzVldklpL3Z6L2J0bTNqeG8zWW1UdnQycldUMlRZYUpJR2V4dlNkdElLUjdhc3ladmxCZFY5YmR5ZHk1aXZLcmFzWEdOeWlORGV2bk9mUHdOaGhEYzhtbjVzOVVQVGkrVk96cVgxeEt4TEc5N3FGc1g3NjlTOFdqdXROdVpwTktWeXFNdlBIOUdUTThnRHM3QjA0ZDNRdkIzMVg0ZXppQ3NDZEcxZVo1blB4bFQ5VHZ3YXg4K3AxT2wzczNISkZTZEtqOVZVYXRDSDg3aTJtRFdqRm9KbWJnZGdid05NOFcvSnBnYzlwRkc5TkdBZEhKMFl1M0UzbWp6NStaWjFGM0t1a2lNVzVUcDgralorZkg3Nit2dHk1YytlOVhVZWtMQkxvYWN6RjQvc3BVdnAvREc1UlduMlVQa2VlZ3VwS2hoUFdIRE1MN01oblQ1bjFUN0M2M2FHOGkxbGd4UittU09yQ1dJckp4T1hUaCtrd2VCcEJ4dzl3M00rSDYwR24wT2wwNmhveDdjcGtZTm5SQ0R5bnJYdnR6eFMvVEprYWpRRHorZVJoTjY2WWJWZHAwSWFHSFdPSG5CcDFHc2lYVmY1N3VsU24xOU9nL1U4VStyS1N1dS9ZbnMyc25qa0N0eHlmMHJCRGYrYVArVEhSdG94WkhrQzY5TTdxOW9kYW5FdFJGSTRkTzhhK2Zmdll1blVyang0bC9jbGJvUjBTNkduTXNiMWJLRityR1djQ2RyN1RlaFZGU2ZMQ1dHY1A3eWIwMmtWR3RxOEtnRnVPVHhtMWFDOTJEbzdxR2pGeER5eE42OS9TNGxxaDE0TDQrTE5DWnZ1NkRKL053bkc5Q1EwT1lubmdDN01QSGMvR3hTMlc1bjM2NkFGanUzMXR0cy9GTGJ2WjhydzNycHhqZWVBTFNsZHZTT25xRGVsZE56OUZTditQS1J2UE1uMWdheXA4M1p4YytZcWh0N1ZWcHpmR2ZYQjhpTVc1ZEVvTXdSZU9NM1pISU51MmJTTXlNakxKNTY1Y3VmTDFoUkxoNk9oSXZYcjFjSFJNZUM2L3NCNEo5RFJHcjllemRMSW50NjVkWkdqcjhveGRjVWhkR3oxdVg5ajF5OG11TitUUzZTUXVqRFdQUXp2V2t6TmZVYnlXN1ZjZlV2cWw4MWVnMHhFYUhNVHdkcFVKRFE0Q1lNckdzNXc5dkp2STV4SHFQUFh1TlhJbU9JNDllZDFKZFZnRFlvZVNjaGY2QWtlbkRPb1N1WkhQSTVpeThTek9McTRXTDh0NFdmY2FPUlBjSDM3M0ZvOGYzS0hzVjAwNHNjK1hkWE84K0dYWlB2UjZHeWF2Ty9sQkYrZDZIdkdFaUljUGszM0RkY3FVS1c5MVhWdGJXeG8yL1BEUERZaFhrMEJQWStJZWo0Ky9XbUxjNC94eCsrSVBUNFRmRFRYYmZua01QZTZHWlZJWHhsbzZ5Wk02My9YRVorbXY2akdUeWNTWTVRSG9kRG9HdHlpTjEvK3YweDduNk81TjZrc29BQjZIM3pWclErbnFEV25aNnhlTGEyYkxsZGRpcmZmNGdUOTM5QTljUFpmNG5QK25qeE9lQXJsbGtUZnRCLzZLb2lnVS9ySVNPcDJPTFl1bjBLalRRQ0IyY2E2MkhoTlpOV000cGFyV3h4Z2Q5VjRXNTFKME5oUXRVNDBXUFZ0Z01wbVlPblVxRHg0ODRNQ0JBMFJFUkx6eTNGYXRXcjNSVFZGL2YzOXUzcnlKd1dCNDAyYUw5MGdDUFkzeFdmSXJkMjVlNWM3TnF3eG9Xb0pCczdhOHN2d2ZlMjZwTDQ4QXl6SDBKdy92QWJFTFhCVXRYVFhSZWliMi9JWWZSczlqMlB3ZDZIUTZzMENQam5yQmlPOWpIOTEvdVlldUtBckgvWHpJbHV1L0p6WXpaZmtvd2JjYnZlek9qYXV2ZkhsRnQ1Ri92UEw4aEhyb2QyOWQ0NS9Wc3ptOGN6MzJEdWxJbnlrekdUSmxZZU84OFZUNHVqbm5qL3FwaTNNWkRkSDQrL3lKbzFPRzk3NDRsMTZ2eDlQVFU5MCtjT0FBMjdkdkp5QWdnUER3Y0l2eW5wNmVieFRvb2FHaDNMeDVrM1RwMHIxVmU4WDdJWUdleGppN3VQSlowVktjUDdxWFNmOC9uZTVWNG9mNXE0NS8xYXlMdXU5MUMyTUIzTHh5bnVIdEt1T2FMU2NaTW1aV1AxamlldWlEV3NRK05ldTNhUWxmVkt6Ri9xMHJpREVhcU4yeVI2SnQ4VjMrR3pldm5DZlF6d2YzcWcwbzRsN0Y0dlZ3TDQrYko5V21CUk9KZkI1QjZMVWc1dnFGV2J4YjllcjVRRnl6NStMbzdvMHBZbkd1U3BVcVVhbFM3STNkd01CQS92NzdidzRjT0NBelhqUk9BajJOcWRxb1BRQjI5bzVxc01TOURRaGlBL1YyOEtXM3VzYnJGc2FDMkFXdnVnei9uZVArVzNsNDc3YTYzem16Rzc4UDYwaU13Y0NqKzJGc1hUcVZVVXY4ME90dFdEdDdOSU9hdS9QaTJSUDZOU2lNVHFkRFVSU01obWc2REptTy8rWmxURmg5alBYenhyRmk2bUJzN1IwWTBySU1lbHRiOURvOVJxTUJZM1FVdTliTkowT21MR3lZYTdud1YzeHhReTduanU0bDVQSVpKdjExbkVVVCtySm9mQi9zSGRKaGEyZVByYjBEZXIyZXFCZlBVUlFUSXhidU5ndjdsTEE0bDd1N3U3cXN4Smt6WjlpK2ZmdHJ6aENwbFFSNkdsV2kwbjg5MVJhOVJxdlQrQUEyTDByODdUM2xhalY3YmQyZGg4Mmk4MnZLZEJuK093REZ5cWthZ1hBQUFDQUFTVVJCVkZRenUwRTQ5SSsvVVJSRi9iQVpNbWViR3BEdCtudWJMWkdyS0FxS1lrS0hEcDFlejVlVjYyQmphNGZuMUxWbVpXS01Cck1uUzIzdDdOSHA5WlNyMmZTVmJmUmQvcHZheHNLbEttTmpZOHRQdi80Vlc2L0poTWtVRS92V0oyTG53T3YwZW14c3pQK1hxdE9xcDdvNDErODdROVN5MXZMNTU1L3orZWVmdjc2Z1NKVWswTk9vVm4zSHF0L0hEL09FdHVQcjRiWGduYmJENGY5NzhmSEZEN3dzSDMxaWNUeCtPWjN1di9uY0NjMncwZWwwYnp4Rk1QN0xObDRPYXAxZWo0MWV6K3RtazZmTGtOR3NMVUs4VDdLV2kzam5McDgrYk8wbXZCTlh6d2R5Njlxcm4xSVZJaVdSSHJwSWxzUm1qZFJ0MDRmSzlWc0Q4TnVnTnN6dy9WYzlkaVpnSjJjTzc2SjF2OWlYWkFUdTNjTFp3N3RwUDJpcVdSMXhMNzFJVE01OFJla3kvSGNlM3J0TjZMV0xoQVpmSXZqaUNkSm56S3pXL1RwM2JsNWw3cWh1ZUU1YlovR2k2cGV0bmpHY09xMTZKZmpLUGlGU0lnbDBrU3d2eit1T3o3Tng4UVFmK0RuNDkycjFGWFlBSlN2WHdXZnBWQjdlRFRWYkd5WHllWVQ2c0UvY1EwL0QyMVhHYTlsK2RSL0VQb3AvLy9aMTlteFl4SkRaMjhpVnY1akZJbDRKclRFRGtDMW5YcHljWGRpL2RVV0NNMmJpejIrL2Nma3M0WGR1c1dMNnoyWmxrakpsVWdocmtFQVh5Zlo5V1dmeUZuVlh0NTg5ZlpSb3lMMTQ5cFNUQjdaVHJsWXpzN0FFR05lam52cjlMMHYzWVRMRnFMMTBPM3RIV2hUWFViUjBWWFZmdGx6NUFLalY0Z2NnTnRqakhqZ0tEYjVrOWxkQjNPdmpBdjE4V0RGMU1BQzNyMThtKzZmNTBlbDBoRjY3eVBhVnM4emFNMlhqV1V3eHhsZXVwaGovd1NRaFVob0pkSkZzSCtjcHhLakZlOVh0bDRNNlB0L2x2K0dVSVNNbEs5Y2hRNllzdUxobHh5M0hwK3J4US8rczViTWlYekt4NXpjV1F5QXYzekFOdjNPTCs3ZERXREMyRjAvQzd4SjZMZWlWRHc0QnVGZHRvTDRhYm1qcjhuajllZUNkTDR3bFJFb2hnUzZTTFg1UEdpRDdwL2tUTFBmb2ZoaDdOeTVXNTU5ZlBSOUkrSjFiZk5kbmpGcG0rZFRCL0R6SGwxR0w5ekozOUErRVhndEs5THB4SHlLRFptN21UTUJPdkxyV1l2UVNmMnp0N05VZSthdlVhOWVQQVUxTFdPelg2MjJZdlA2VTJUN1B4c1hSeDV2WjhycWV1eEFwZ1FTNlNKWTVJN3BZOUtRVGU5WGNwVk1CTlB0aG1EcXZ2VUx0NWd4dlYxa045TnZCbDNCeXprU08zQVVBdUhvdU1ORUZzK0t2N1FLd2ViRTNtYko4eEppdXRXblhQL0Y1OC9FVkwxZURTblcvczlqZnBVckM3K1I4ZWNWR0lWSTZDWFNSTEZmT0hWT0Ria0N6a2t4ZWR6TFJJWmZTMVJ1aTE5dW9nZTZjMlEzWDdEbTVlajZRdkVYZE9iWjNzMFhBSmpiVEpXNXRGNEQ5VzFlUUkzY0J3dS9jcE8ra0ZheVpOVEpKYmI4ZmVwMU1XY3pEKzhXenAyYnJsd3VSbWttZ2kyVHo2bElUZ0RzM3J1RFZwU1ozYmx3QnpCL0VBUkljcXk1VG96R0gvbGxMM3FMdUhONnhubjdlcTVKOS9mMWJWOUI3NHArTWFGZVp6Qjk5ekErajU3MTJ5T1hXdFlzOERyOXJzZi9SL1RDY003c2xlRTc4RDZxUFplcWlTQVVrMEVXeURaOGYrM0tNQWMxS01ueitUalg0YWpidlJreU1NY0VYT01mNVg4TjI2bUpkZWhzYnN4dWtTZVU1ZFMxMkRwWXZWNGdmd0EvQ2JxamYzdzYreE1wcFAvUFQxTDhzempsM1pJLzZjb3I0cWpYdXlEY2RQQzMyeDcxM1ZJaVVTQUpkSkZ2Y3NFaDA1SE5HZGFoR1dNaS9tRXd4ZURiK25HZFBIdkpsbFhvVzU4d2M4ajNYTDUxV3Q0M1JVUmdOMFdvSVo4enN4dTNybDhqL2Vka0VyNm5UNmZEcVVwTmlaYXZUdE52UUJNdkVIL09PNjdHZlBieWJ1YU4vWU1qc2JlajFOdHdMdmM2ZzVxVklseUVqZXAwZW5WNlB4NVExRm5XOUhPWi9qT3hLOE1XVDVNeFg5QlcvR1NHc1N3SmRKRXZMWHIrb2J3NktjMnpQWnZSNkc2WnVQcC9nT1hYYjlLRm04Mjd2dkMwMW0vK2dmajlzM2o5bXgrSzJDNWVxek1pRnUzSE5uZ3VBckIvblp1R0JCeGdOMFNnbWswVlBQN0daTEQrTW52Y3VteTdFZXlHQkxwTGw1VEJQYkY5ODd5UE1BZXEyNmExKy8vS3dTZHkycloyOUd1Ynh2WXQzZWdxUjBzamlYRUlJb1JFUzZFSUlvUkVTNkVJSW9SRVM2RUlJb1JFUzZFSUlvUkVTNkVJSW9SRVM2RUlJb1JFUzZFSUlvUkVTNkVJSW9SRVM2RUlJb1JFUzZFSUlvUkVTNkVJSW9SR3lPRmNxMWZHMy9kWnVnckNpWjFHeUxydXdKSUdleWhUOTJJbnpvYy9sZjJpQnZZMk9UN05ZdnVoRHBGMFM2S25NNlRGbGVQSWl4dHJOc0xvblR4NlRNV09tMXhmVXNIVDJlaHp0Wk5SVS9FY0NQWld4MGV2SW5GNyt0V1hKNElhaUtOWnVoaEFwaW55OEN5R0VSa2lnQ3lHRVJraWdDeUdFUmtpZ0N5R0VSa2lnQ3lHRVJraWdDeUdFUmtpZ0N5R0VSa2lnQ3lHRVJraWdDeUdFUmtpZ0N5R0VSa2lnQ3lHRVJraWdDeUdFUmtpZ0N5R0VSa2lnQ3lHRVJraWdDeUdFUmtpZ0N5R0VSa2lnQ3lHRVJraWdDeUdFUmtpZ0N5R0VSc2pMS1VXcVlUQVlNSmxNNm5aVVZCUUFPcDBPZTN0N2F6VkxpQlJEcDhpYmRsTU1kM2QzQUFJREE2M2NrcFNwUzVjdUxGaXd3R0wvTjk5OHcrYk5tNjNRb3FRekdvM01tVE9ISFR0MmNQZnVYYUtqbzYzZEpQR08yTmpZNE9MaVFzbVNKUms4ZURCWnNtU3hXbHRreUVXa0dvMGJOMDV3ZjVNbVRUNXdTNUxIYURUU3FWTW5GaTFheE0yYk55WE1OU1ltSm9ZSER4NndhOWN1bWpWcnhxMWJ0NnpXRmhseUVhbkdWMTk5aGEydExVYWpVZDFuWTJORGl4WXRyTmlxMTl1eFl3Zm56cDJqU0pFaWVIdDdremx6Wmh3Y0hLemRMUEdPR0F3R25qMTd4dUxGaTFtMmJCbFRwa3poMTE5L3RVcGJwSWN1VW8xMDZkTFJ0R2xUczMzVnFsVWpmZnIwVm1wUjBxeGF0UXFBL3YzN2t6MTdkZ2x6amJHenM4UEZ4WVhldlh2ajdPeU12NzgvRHg4K3RFcGJKTkJGcXRLc1dUT3o3WVlORzFxcEpVbDMrZkpsQUFvV0xHamxsb2ozeWNiR0JsZFhWeFJGNGM2ZE8xWnBnd1M2U0ZWcTE2NXR0dDI2ZFdzcnRTVHA0bWJqT0RrNXZWVTlNVEV4eE1URW1PMkxQL3owcmlRVVNGRlJVVVJFUkx6emE3MnRaOCtlV2JzSlp1Sm1XMW5yUG9rRXVraFZYRnhjcUZ1M0xnQVZLbFRBemMzTnlpMzZjSGJzMk1IQWdRUE45dlhyMSsrZHo0bzZmLzQ4YmR1Mk5ac2l1bkRoUWdZT0hHaTI3MTB4bVV3OGVmSWsyZWVGaG9aU3QyN2RaTjJFWEx4NE1UdDM3a3oydFZJTHVTa3FVcDNtelp2ajYrdExnd1lOck4yVUQrcm8wYU5VcVZKRjNUNXk1QWdCQVFFOGVQREFyTnkwYWROWXNXSUZmLzc1WjVMcmp2K2hzR2ZQSG1yWHJvMWUvMTkvcjNQbnpuVHMySkVMRnk1UXJGZ3hzM1ByMWF0SHpwdzVBVGgzN3B4Ni9PelpzeFF2WGx3dGQrZk9IVFp0MmtSUVVCQkhqeDdseG8wYlhMbHloU3RYcmxDN2RtMkdEQm1TNVBZQ2ZQenh4MVN2WHAxZHUzYngvZmZmSittY3YvLyttOUdqUnlmck9xbUpCTHBJZGVyVnF3ZEEyN1p0cmR5U0Q4ZGtNbkh3NEVINjl1M0xtREZqNk51M0wrUEdqYU53NGNJc1dMQUFSMGRITm0zYXhOYXRXOG1hTlNzZUhoNTRlSGhZMU9QdTdzNC8vL3lEcTZ0cm90Zlp1blVyTTJmT3BHclZxbWJIRkVYaHh4OS9WTGZMbFN2SHBFbVRBUE9objhTK2o3L1BZREJRc21SSk5tL2VqSitmSC9iMjlzVEV4RkMyYkZreVpNaWdsbzJJaU9ESWtTT2NPM2ZPN05yeDI3dHIxeTdtenAxcmNXei8vdjNVcUZIRGJKZ3FJaUtDYnQyNldaUzFzYkZoOSs3ZENmNU9VaE1KZE1GWEUwK3krOElqYXpjamVkcnZJZmVJcThCVmE3Zmt0VXE5Z3pxT0hEbUMwV2drWThhTUhEcDBTSjN4WTI5dlQ1OCtmYWhkdXpicjFxMWoxcXhaWmozcjVOcTllemRQbno0bFg3NTgrUG41RVJNVGc0Mk5qVm1aRnk5ZW9DaUtlay9BMWRXVmhRc1htcFc1ZVBFaWhRc1hOdHZYb1VNSEFJb1ZLNmIyNG4vNTVSZUxwM3o5L1B6VTcrTWV0dnZpaXkvWXYzKy91cjlNbVRKczM3Nzl0US94UEgzNmxLTkhqNzd1eDZaTW1US3ZMWk1hU0tDTDFCZm1hZERhdFd2TnRudjM3bzI5dlQzMzc5OW4zYnAxakI4L25wNDllK0xvNkdoV3JtM2J0c3lhTll0TW1USzk5aG9tazRuNTgrZXIydzhlUEtCZHUzWnMyYkxGTE5SMzd0ekp5cFVyV2JGaUJlM2J0MGV2MTlPK2ZYdXp1aElLOURoRGhnemgvUG56R0F3R0RBWURqUm8xQW1EOSt2V3ZiU1A4dHdURTI5NWsxaUlKZEtGYU02Q2F0WnVnU1JPU05yeWJxT0RnWUs1ZU5mOUw1T1RKay9qNCtIRDY5R2s2ZE9oQTRjS0ZXYjU4T2ZYcjExY2ZZSEp5Y3VMQ2hRdEpuZ216WWNNR3M5NnlxNnNyR1RObTVPalJvNVF2WDE3ZGYvandZU3BWcWdUQWtpVkxFcXlyVnExYWlSNGJQMzQ4QUxObnoyYnAwcVZzMnJRSndHSUdUMkxpWmczVnJGa3p3ZVBMbGkzanM4OCtzOWp2N3U1dTlzSDIrUEZqelMyeklZRXVSQXAzOU9oUk9uWHF4UFRwMDlWOUR4NDhvR0xGaWd3Yk5neGZYMTkrL3ZsbkZpMWF4T0RCZ3psLy92d3JlNjh2MzB3ZU4yNGMxYXRYSnlRa0JFOVBUM3IyN0trZXExYXRHcnQyN1ZJRFhWRVVqaHc1d3JScDA4enFLRisrUEVXTEZsVzNjK1hLUmFkT25kVHQyN2R2NCt2cnEyNC9mUGlRRFJzMllES1pHRHAwS01PR0RVdnlBbXQzNzk3bGswOCtTWEQ5bmdvVktpVDZzOXZiMjV1TmsxZW9VQ0ZKMTB0TlpOcWlFQ2xjblRwMTFCdkJjU3BYcnN6VHAwOXAyN1l0eDQ4Zlo4NmNPYXhmdjU2UWtKRFhqZ2Y3K1BnUUVCQ2dmbFd2WGgyQUhqMTZVS0pFQ2JPeVZhcFV3ZC9mbjdnMS9DNWR1b1N0cmExWmVNZXh0YlZOOU90bFU2Wk1vWDc5K3VqMWVvb1hMNDZucHlkSlhTZncxS2xUQ1Q2a1pUQVlpSTZPeHRuWk9VbjFhSkgwMElWSTRSSUxxTnUzYitQdDdVMUVSQVNEQnc4bVY2NWNORzNhbE9qbzZEZGFUdmpsOFhlQW9rV0xZaktaT0gvK1BNV0tGZVBBZ1FOVXExWXQyWFhIdDJYTEZrNmNPTUZmZi8zRnFsV3JhTldxRlhuejVrV24weVhwL0kwYk4vTHR0OTlhN0gvOCtERjJkbmFKOXRDam82T3BVYU9HMmJiV1NLQUxrUW81T1RsUm9rUUpKaytlek9QSGorbmJ0eTh1TGk3MDZOR0QxcTFidjdNNStqcWRqaXBWcWhBY0hFeXhZc1h3OC9PalY2OWVGdVV5Wjg2YzROVEJPSEVQZ3dHY1BuMmFzV1BIbWdWdnVYTGxralNHdm5uelp1N2R1OGZYWDM5dGNlemV2WHU0dUxna2V1N0xReTVhSklFdVJDcmo0K05EWkdRay92Nyt0R25UaHR5NWM3Tmd3UUlDQWdMbzM3Ky9Pb1R5cm93WU1RS0lmVERveG8wYmxDcGxPUkh6NGNPSENjN3ZUc2lRSVVOZU9iVXlmaTg2dnNPSER6TnAwaVFtVDU2TXZiMDkwZEhSM0x0M0QxZFhWMnhzYk5pNmRTdTVjK2RPdEY0dkw2OGt0UzgxazBBWEloV0tqbzZtVEpreXJGNjltcUNnSUpvM2I4NjZkZXZVWVpPNCtkdGd1ZjdOeTl0eCsrSm1ud0FFQlFWWkJIUk1UQXhSVVZGbWdac25UeDcxKzdqWkp3bDUrUEFoN2R1M3AwYU5HaFpUSEY4V3Z4Y2Q5M09jT0hFQ0R3OFBoZ3dab3Q3TWpJeU1wRW1USm1yUDNzM05UWDNRS1NFdno0cUppSWpBMGRHUkJ3OGVhT2FOVnhMb1FyeG5KcDB0ZXNYSWl4Y3ZTSmN1M1J2WEUvK0c1ZEtsUzdsLy96Nk5HaldpU3BVcUZnLy92TTEwdk9yVnExT29VQ0d6QjN3K0JKMU9aL0VTazhhTkc2UFQ2U2hSb2dSTGxpeWhRSUVDNnJHTUdUTnk1TWdSb3FLaU1CcU5PRGs1V1l6REozUkROczdreVpNNWNPQUFOalkyNzJ5Uk40UEJBTVF1cVdzTjhncTZGTVJhcjZEVGRkZ0x5RHowOTJYNEQ0MUovK0lHaXhZdDRvc3Z2ckIyYzFJVWs4bjBWaysycGlRbWs0bXZ2dnFLcDArZjhzOC8vMWpsVlhUYStFMEtrWUxkYzYwTXhFN1ZDdzhQMStUc2lqZWxoVEEzR28xRVJFVHd4eDkvOE9USkV5cFdyR2kxOTRyS2tJc1E3OWxEbHkvSmRuOHZaOCtlcFZhdFd0WnVqbmlQMHFkUGI3SEU4WWVVK2o4ZWhVamhGSjBORi9KNzBMSmxTN0pseS9iS2NWMlIrdGpZMk9EaTRrS0ZDaFZZdjM2OXVwU3dOY2gvV1VKOENEb2JCZzRjYU5YZTI3dmc2ZW5KM3IxNzhmTHlzbmg2VlZpZjlOQ0ZFRUlqSk5DRkVFSWpKTkRGQjJlSWlrelNRa3lLb2hBVitmeVZaWjQ5VGZwYTd0Y3VuRWh5V1NGU0l3bDA4Y0ZORzlpSzgwZjN2cmFjMzZZbGpQdWhEc29yWGt3OHFrTzFKRi9YdTI4VGkzMmh3VUg4UHF3akpsUFMxdUlXSWlXVG02TGl2ZnIxcCtaY1BSZUlvcGh3Y2N0TzUyR3p1Qjk2bmZWeng3Sis3bGd1blRyRTd6dXU0K3ppeXZnZTlRaS9HMnAyL3YzYklReHMvdC9hSWVtZFhSaTFlSy9GZFg0ZjFsSHRnZCs4Y3A2YytXS1hkNTI4N21TQzdZcDhIc0dtaFpNNHRQMHZPZytiaFY1dmsyQTVJVklUQ1hUeFh2MzA2MThzSE5lYmNqV2JVcmhVWmVhUDZjbVk1UUhZMlR0dzd1aGVEdnF1d3RrbDlvWEZkMjVjWlpyUHhWZlcxNjlCN0d2TmhyWXVqOUVRVGRqMXl3eHRYWjcrMHplUU9Xc09BSHJXenBOb2tJZmZ2Y1gybGJNNDZMdWFhbzA3TUhIdGNld2Qzdnh4ZkNGU0VnbDA4VjRwSmhPWFR4K213K0JwQkIwL3dIRS9INjRIblVLbjB4RnkrU3lmRmloT3V6SVpXSFkwQXM5cDYxNWJYMXlac1NzT3NXZkRRcll0bTg3dytUdHhkTXJ3bWpOalJUMS9ob3RiZGlhdVBZNVRodGUvWjFPSTFFUUNYYnhYeC9kdEkvVGFSVWEycndxQVc0NVBHYlZvTDNZT2pneHVVWnF4S3c0eHVFVnBBS2IxYjJseGZ1aTFJRDcrckpEWnZuN2VxOG1adHdnbjl2a1M4ZVFoaXlmMDQ4cTVZK3J4OEx1aERHaFdFb0NHSFFld2NmNTRkYjkzdjZZQTdQekxjdTN1ZHYyOUtWbTV6anY0cVlXd0RnbDA4ZDRvaXNMbVJaUEptYThvWHN2Mk03eGQ3Sm9tdjNUK0NuUTZRb09ER042dU1xSEJRUUJNMlhpV3M0ZDNFL2s4Z3RMVkd3TFF2VVpPcG13OGExRzM3L0xmS0ZhbUdyZXZYNlpneVFwMEhURWJHOXZZRmU1ZUhuS3AwcUNOdW4vS3hyTVlvcU1ZMkt3a1kxWUVrTjQ1OFJjaUNKSGF5Q3dYOGQ1RVJ6Nm56bmM5emZhWlRDWitXYllmcjJYNytUaFBJZldmY1k3dTNrVEU0M0IxKzNINFhRWTBLNmwrclo0NUFrTjBGRHYvbWt1TlpsMEFxTkcwc3hybVNXRm43MEM5ZG4yWjcvWGpXLzZFUXFRczBrTVg3NDFEdXZSVXFOTUNuNlcvcXZ1aW8xNHc0dnNxQUJZOWRFVlJPTzduUTdaY2VkWHltYko4bE9BTnpwL24rR0puNy9ER2JhdndkUXZPSGRuTG5CRmQ2RHhzMWx2VkpVUktJVDEwOGQ3ZHZIS2U0ZTBxNDVvdEp4OTluQWV2bDNyb09mTEV2c0hkYjlNU3ZxaFlpLzFiVjdCbHNUZFJMNTRsV3Fkcjlsekphb09pS01RWWpmaHRYc3FnRnU0Yy9IczF2U2YraWEyZFBRT2FsdURBdHBVWW9oTi80ODZIY1Bic1dieTh2TmkvZjc5VjJ5RlNMK21oaS9ldVNvTzJkQm4rTzhmOXQvTHczbTExdjNObU4zNGYxcEVZZzRGSDk4UFl1blFxbzViNG9kZmJzSGIyYUFZMWQrZkZzeWYwYTFBWW5VNkhvaWdZRGRIMEdMT1FZbVdxSmFzTndSZFA4dWgrR0djUDc2YjMrR1hxUFBVdXczL24zSkU5ckozOUN5NVpjeVM3M3JlaEtBb25UNTVreTVZdExGKytuRXVYTGdHd1pzMmFEOVlHb1MwUzZPSzk2ekw4ZHdDS2xhbUdiYnloamFGLy9JMmlLT3BydzRiTTJhYmVwR3pYMzV0Mi9iM1Zzb3Fpb0NnbWRPalF4WHNwUXZNZlIxcGM3N3MrWXkzMmZWYmtTNmI1WENUN3Ava3RqaFVyVzUxaVpkL3RpNVVUWXpLWk9IYnNHSnMzYjJiNTh1VUVCd2Qva091S3RFRUNYWHd3RHVuU1creUwvdzdJTEI5OWt1aTVPcDBPbmM3eWFjNnlYMWsremg4M3ErVmxDWVg1aHhRWUdFajc5dTA1ZCs3Y0s4dHQyN2FOME5EUVY1WkpLaWNuSjdwMjdmcE82aElwbndTNkVCK0l1N3M3Mjdkdng5dmJtL0R3Y0hiczJNSHQyN2N0eXQyN2QrK2Q5ZHluVFpzbWdaNkdTS0NMRDhaa2l1SHF1VUR5ZjE3VzJrMnhtazgrK1lTcFU2Y0NzY05JL3Y3K3JGeTVFbDlmWDBKQ1FnQm8zNzQ5elpzM2Z5Zlhtelp0Mmp1cFI2UU9FdWppdll1Sk1mTGJ3TmFjUGJLSDZNZ1hMRHNhb1I0TCtIc042K2VONC9uVFI5ZzdwS1BieUQ4b1V2cC9BRHk4RzhxMGdhMjRIM3FkYkxueTRUbDFMZWt6WnJiV2ovSE82WFE2cWxhdFN0V3FzVS9SSGpwMGlFV0xGdUhxNm1ybGxvblVTcVl0aXZkT3A5UHh2Mi9hTVdyUjNnU1BqMTdpeDZ4L2dtbllhUUIvak9xbTdsODhzUitsL2xlZldmOEVreTFuWHRiUHRielpxU1hseTVmbmp6LytvRWFOR3RadWlraWxKTkRGZTZmWDIrQmU3UnNjRTdncFdxRk9DM1dSclB6Rnl4TDVQTGIzcnBoTUJPNzFvVnFqOWdCVWJ0Q0cwd2QzY085V01PM0taR0REdlBIODFLZ1kzV3ZrNUlUL05oWlA2RWZmQm9Yb1hpTW54LzIzQWlTcnJCQmFJSUV1VW96ZEd4YXFNMVFlaDkvRlpJb2hrMnMySUhZR1ROd2M5cWdYei9nbzUyZjh1dWtjemJvUFkxS2Z4bnhXdEJUVGZZTDRyczhZVmt3ZG90YVpuTEpDcEhZUzZDSkYyTFYySHYrZVBreUxucU9CMkhIMytQUE5ZNmN0eGs1eHRMRzFvK0xYTFFENHZIeE45RFkyL08rYmRnQVVjYS9DZ3pzMzFmT1NVMWFJMUU0Q1hWamQ5bFcvNDdkNUtVUG1iTVBPd1JHSVhjUEZaRFR5N01sRElQYkZGRmsveVFPQXJaMjlHdlkyTnJiWTJUbW9ZYS9YMjVpOXNpNDVaWVZJN1NUUWhWWDVMUG1WWTNzMk0zVHVkck1YVHRqYTJWT3NiSFg4dC93SndENmY1WlNwMGNoYXpSUWlWWkJwaStLRDZOZWdNSWJvU0tJam45TzdibjV5NWl0S2wrRy9zM1N5SjI0NVBxVi9reThBY00yV1UzMW5hT2Rocy9qMXArYjRMUDJWZ2wrVXAwRjdUeDdkczN3UVJ3Z1JTd0pkZkJDSnZTdDB6VmtsMFhOeTVDNWdzWFJ1MWsveW1NMWp6L3BKSGhZZmVwVGdkbkxLQ3FFRk11UWloQkFhSVlFdWhCQWFJWUV1aEJBYUlZRXVoQkFhSVlFdWhCQWFJWUV1aEJBYUlZRXVoQkFhSVlFdWhCQWFJWUV1aEJBYUlZRXVoQkFhSVlFdWhCQWFJWUV1aEJBYUlZRXVoQkFhSVlFdWhCQWFJY3ZuQ2xXTHlYdXQzUVFoeEZ1UUhycWdiRjVuYXpkQjg0cC9rdDdhVFJCcGdQVFFCWWRIdUZ1N0Njbm00K05Edm56NUtGS2tpTFdiSWtTS0lUMTBrU290V0xDQUkwZU9XTHNaUXFRb0V1aENDS0VSRXVoQ0NLRVJFdWhDQ0tFUkV1aENDS0VSRXVoQ0NLRVJxWDdhb3RGb1pPYk1tZXpldlp1N2QrOWlNQmlzM2FTMzV1NmVPcVlSMnRqWWtDbFRKa3FVS01IZ3dZTnhjM096ZHBPRVNOTlNkYUFialVhNmRPbkNtVE5uck4yVU5Da21Kb2J3OEhEMjdObkRpUk1uV0x4NE1ibHk1YkoyczRSSXMxSjFvUHY0K0hEbXpCaysvL3h6dkx5OHlKbzFLNDZPanRadVZwcGhNQmg0L1BneGYvNzVKOHVXTFdQS2xDbE1temJOMnMwU0lzMUsxV1BvZi8zMUZ3RDkrL2NuVjY1Y0V1WWZtSjJkSFc1dWJ2VHUzUnNYRnhmMjc5L1B3NGNQcmQwc0lkS3NWQjNvMTY1ZEF5QnYzcnhXYmtuYVptTmpROWFzV1ZFVWhUdDM3bGk3T1VLa1dhazYwS09pb2dCd2NuS3lja3VFZzRNREFOSFIwVlp1aVJCcFY2b09kQ0dFRVA5SmM0RWVFeE5EVEV5TTJUNmowV2lsMXFROEwvOXVoQkNwUjVvTDlCMDdkakJ3NEVDemZmMzY5U013TURESmRSZ01CbHEzYnMzejU4L2ZhZHN1WGJwRXAwNmRBRENaVE9wK2QzZjNEeGEwWmN1VzVjR0RCeC9rV2tLSWR5dFZUMXQ4RTBlUEhxVktsU3JxOXBFalJ3Z0lDTEFJc1duVHBoRVlHTWlNR1RQTTl2djYraElRRUVDMmJOa1NIYnZmdDIrZnhYbFhyMTVOOE9idG1qVnIxTzkzNzk1Tjl1elpnZGpsWVoyZG5mbnV1KzllK2ZQVXJWdjN0UjhzZm41K3J6d3VoTkNHTkJYb0pwT0pnd2NQMHJkdlg4YU1HVVBmdm4wWk4yNGNoUXNYWnNHQ0JUZzZPckpwMHlhMmJ0MUsxcXhacVZldkh2WHExVlBQTDFPbURCQTcvLzNRb1VOVXJWclZyUDVHalJyeDAwOC9XWVI1VWlpS3d0YXRXeGs4ZURBUSs4SFR0V3ZYMTU3MzlPbFRmSDE5Y1haTytLMURjVzBXUW1oZm1ncjBJMGVPWURRYXlaZ3hJNGNPSFNKZHVuUTBiZG9VZTN0Nyt2VHBRKzNhdFZtM2JoMnpaczFDcjA5NE5Pck9uVHZzMjdlUGZmdjJZV3NiKyt1clhMa3kyN2R2SjMzNjlHcVpsM3ZGRlNwVU1PdU5BMllmQ0FjUEhpUTBOSlFLRlNydytQRmpUcDQ4eWNpUkk5VjJOR3JVU0MwYjE5YmtPblhxRk4yN2QzOXR1UVlOR3FqZkJ3UUVKUHM2UWdqclNGT0J2bmJ0V3JQdDNyMTdZMjl2ei8zNzkxbTNiaDNqeDQrblo4K2VyM3hBYWZueTVSaU5SbTdldkVtZVBIa0lEdy9IMXRaV0RYT0E3Nzc3anVQSGp6TjkrblFBeG8wYnB4N3o4UEFnUER5Y01tWEttQTJuTEZpd0FBQzlYcy9XclZ0cDJMQWh3NFlOQTJMSDBEZHQyb1NOamMxYi9md2xTcFFnSUNBQVJWRXdtVXdKMXVmdTdvNlBqdyt1cnE1dmRTMGh4SWVYWmdJOU9EaVlxMWV2bXUwN2VmSWtQajQrbkQ1OW1nNGRPbEM0Y0dHV0wxOU8vZnIxS1ZLa0NON2UzalJyMWt3dGJ6S1p1SDM3Tm8wYU5lTGt5WlBreVpPSGl4Y3ZrajkvZnJONmUvVG93ZWJObTlVNTJVRkJRZGpiMjNQMDZGR2lvNk9Kam80bUpDU0VTWk1tQWJCbnp4N0N3OFBWODdkczJjS29VYU9TOUhPWlRDYTFSeDEzUFh0N2U3UGpMMXU2ZENtblQ1OW13b1FKMk5uWkplazZRb2lVTDgzTWNqbDY5S2c2Z3lUT2d3Y1BxRml4SW12V3JFR24wL0h6enovVHYzOS9mSHg4Nk5peEkwNU9UdHkvZng5ZlgxOThmWDBwVTZZTUV5ZE9wRktsU3V6YnQwK3R0MlRKa2hiWGE5aXdJU3RYcnFSdDI3Yk1uRG1UNGNPSDQrM3R6ZGRmZjgzS2xTdlZNQWZZc0dFRFE0WU1VYmQvKyswM0NoVXE5TnFmeVdReVlUQVkyTDE3TjM1K2ZuaDVlVkdqUmczOC9QelVyN2x6NTFxYzE2cFZLNTQ5ZTRhSGg0YzhDQ1NFaHFTWlFLOVRwNDdaRFU2SUhmdCsrdlFwYmR1MjVmang0OHlaTTRmMTY5Y1RFaEtTNE0zRU9YUG1vTmZyS1YrK1BDZFBudVRXclZ0czM3NmRyNzc2eXFKczNIajF6cDA3R1RSb0VIdjI3R0gyN05rY09IQ0FEaDA2c0hQblRuV3AzNkZEaDFLdVhEbjEzTysvLzU2NmRldXFYeEE3cmgyMzNibHpad0R1M2J1SHM3T3pPblJTcFVvVkFnTURDUWtKVWV0S2FDbGVlM3Q3ZnYzMVZ4NCtmRWovL3YxUkZDVzV2MDRoUkFxVVpvWmNFcHNGY3Z2MmJieTl2WW1JaUdEdzRNSGt5cFdMcGsyYkVoMGRiVFowQVhEcjFpMXk1TWhCdW5UcGFOeTRNZDI2ZFNObnpwd1VLVkpFTGVQdjc4KzhlZk9JaVltaFo4K2VWS3BVQ1lETm16Y1RFaExDeElrVE9YejRNUFBuejJmVXFGRU1IRGlRaGcwYm1sM0gxOWZYYkR0dVhQdmxNZStMRnkrYVRZVjBjSENnUzVjdURCczJqTGx6NTc3eVhvQ1RreFBUcDAvbjh1WEw2SFM2Vi96bWhCQ3BSWm9KOUlRNE9UbFJva1FKSmsrZXpPUEhqK25idHk4dUxpNzA2TkdEMXExYnEyUFRUNTQ4WWRHaVJmajQrTEJxMVNwY1hWM0prU01IWVdGaDFLeFowNnpPN05tejA2dFhMOHFWSzBlTEZpM1VHNk1RZTNQVVpESVJIQnhNZ3dZTkdEWnMyRnZkZlBUMzk3ZjRTNkpaczJhY09IR0NuajE3TW5ueVpMSmt5WkxvK1c1dWJtbjZwUlJSVVZGNGUzdHo4T0JCN3QrL3I4a25oa3VWS3ZWZVhwZ3lmUGh3aGc4Zi9rYm42dlY2TW1iTVNOR2lSUms0Y0tDc29mOE9wWmtobDVmNStQaGdNQmp3OS9lblRaczJUSnc0RVY5ZlgvcjA2VVBYcmwxcDBLQUJvYUdoS0lwQzA2Wk5pWW1KWWUzYXRlaDBPa2FOR3NYY3VYT1pNbVVLQnc4ZU5XZ3lLQUFBSUFCSlJFRlV4TlBUazVzM2J3SlFzR0JCZGZoazJiSmxmUHZ0dDh5Wk00YzFhOVl3YU5BZ25KeWNhTnEwS1gzNjlDRjM3dHhreUpEaGpkci80TUVEL3Zubkg0dGhKSjFPaDVlWEYvbno1NmRaczJhc1dyV0t5TWpJQk91SWpvN200Y09IR0F3R1RDWVRodzRkUXFmVHBZbkZ6cUtpb21qYnRpM3IxNjhuTEN4TWsyR2VVcGxNSmg0OWVzVEJnd2RwMDZZTkZ5NWNzSGFUTkNOTjk5Q2pvNk1wVTZZTXExZXZKaWdvaU9iTm03TnUzVHAxcUNJa0pBUjNkM2VHRFJ0R3JseTVtRDE3Tml0V3JLQktsU3FzV3JXS0xGbXlVSzVjT1diTW1NRzMzMzZMaDRjSExWdTJWT3MzR28xRVJrYlNyMTgvREFZRFlXRmhlSHQ3djVNZTA4U0pFNmxWcTFhQ3ZSdTlYcytRSVVPb1hMa3lVNmRPNWZmZmYyZml4SWxVcUZEQnJOeUxGeThzL3NMNDdydnZTSmN1M1Z1M0w2WDc0NDgvdUhyMUt0V3JWOGZUMDVNc1diS29LMGFLOTh0b05QTGt5Uk8yYmR2RzFLbFRHVHQyTEgvKythZTFtNlVOU2lwV3FsUXBwVlNwVXNrNng5UFRVLzEreG93WnlzaVJJNVU5ZS9Zb1JxUHh0ZWNlUEhoUU9YZnVYSUxIZ29PRGxXZlBuaVY2N3JWcjE1UVpNMllvOWV2WFY2NWV2WnBnbVEwYk5pUzRmL1BtellySlpETGJ0My8vZmlVaUl1SzFiWTZKaVZIOC9mMFZnOEdRNFBHN2QrOHFZV0ZoU2xoWW1QTDA2ZFBYMXBlWTc3Ly9YaWxWcXBSeTZ0U3BONjRqT1JvM2Jxd3NYcno0amM5djJMQ2hVcXBVS1NVNE9QZ2R0a29rUjB4TWpGS25UaDNGM2QxZENRME50WFp6TkNITjlkQzl2YjNWNzN2MTZwV3NjMS91NGNhWE8zZnVWNTZiSjA4ZWV2WHFSYytlUFJPOUNkbTRjZU1FOTMvenpUY1crK0p1dHI2T1hxODNXN3ZtWlZtelprMVNQVm9URmhZR29LNmRJejQ4dlY1UDd0eTV1WHYzTHNIQndlVElrY1BhVFVyMTB1d1l1clhJakpLVUlXN01YSVpackN2dWZrMWk5M2xFOGtpZ0N5R0VScVRxUUkrYkovN2l4UXNydDBRa3RPeUFTTmt2VkxseTVVcUNTME9JMUN0VkIvcG5uMzBHL1BleWFHRWRKcE9KZS9mdW9kUHArT2lqajZ6ZG5CVGxYYnhRSlNsZVhzbzVLVnEwYUpIZ1VJZWlLS3hkdTVaVHAwNjlpNmFKRHloVjN4UnQxcXdaNDhhTlk4cVVLWXdiTnc0WEZ4Y1pFLzJBakVZakVSRVJyRnk1a29jUEgxSytmUGxYUHNpVUZpWG5oU29yVnF4STF2Uzl4RDRVdW5YcnhyLy8vcHZnc2QyN2Q3K3l6c3VYTHpONThtVEN3OE1aUFhwMGt0c2lVb1pVSGVpTkdqVmkvZnIxbkR4NTB1SUJHL0ZoT1RzN1cvUkUwN3JrdmxERnc4TUREdzhQaTNyYzNkMzU1NTkva3Z4VWNmd0YyZHpkM2RtM2I5OXJIeFlMQ2dwaTZkS2xIRHg0a1BidDI5TzZkV3NaUGt1RlVuV2cyOXJhc21USkVpWlBub3lmbng4UEh6NU1NZU9UYVlGZXI4ZloyWmxDaFFveGF0UW9zbVhMWnUwbXBTanY0b1VxcjlPcFV5ZkN3c0tJaUloUWw2cnc4ZkZKOHZtUmtaRjA3OTZkMjdkdjA3eDVjd1lOR2tUR2pCbmZxQzNDK2xKMW9FTnNxQThaTXNScytkblVLdTRKMG5jOXZpcXM0MDFmcU5LMmJWdG16WnBGcGt5WlhudU5oUXNYRWhnWVNMZHUzWklWNUhFY0hSMFpNR0FBUllvVVVkL0FKVkl2K1Rjb3hIdndwaTlVY1hKeTRzS0ZDOG42UzNQSGpoMEEvUG5ubi94ZmUvY2RIa1gxdjMzOHZidXBKQkE2MGxzb0VZVFFxd0tDRUlFZlJZcUtvS0NnaUZJVUtZSWdWYnFBb0lnb29pQk5WQlFib0JJRXBQY1NlZ3NsUUVpQTlMS1o1NDg4MlM4eEJCQ1NMQm51MTNYdHhVNy9iSXgzWnMvTW5OT2xTNWM3bnUzZjNQWEU3UjQ2Uy9IRkYxL2NzczkvZWZBbzBFVXlRY3FBS2pmM3Rwa3lvTXA3NzczSGI3Lzl4ckJody9qeXl5OFpPblFvaHc0ZHVtMDc5ODNqdkVKeXo1MU5talFoS2lxS28wZVA0dTN0ellrVEovamtrMC80OGNjZlU2MTc4M2kwelpzM2Qzd0R2TGw5ZmNXS0ZheGJ0NDZQUC80NEl6NitPSWtDWFNRVEJBUUU0T1hsbFNyUUd6WnN5TysvLzA3WHJsM3g4L056REtoU3QyN2RXdzZvY3JQMHhubGR1SEFoelpzM1o4NmNPUXdlUEpnZmZ2akJjY1lPL3h1UDlrNFhSZHUyYmN2aXhZdFp1WEpsdWwxUXlJTXZXOStITHZLZ3lwa3o1eTJiUGxJR1ZIbjIyV2NaT25Rb3AwK2Zwa2lSSXZjOEZPREdqUnNkQWV6cDZVbVhMbDN1YVQrdXJxNk1IeitlRHovOE1OVWZCTWxlZElZdWtrWHVka0NWLzJMV3JGbTNIWm5xYmtSRVJQRGRkOS9SdG0xYnBreVp3dURCZzltMWF4ZDkrdlJKZDZRdmVURHBERjBrQzl6TmdDcjNJaytlUFBlMFhjbzNnc21USjlPcVZTc09IanlJcTZzcmRlclU0ZXV2ditiSWtTTzBhdFdLS1ZPbWNQNzgrWHM2aG1ROW5hR0xaSkU3RGFoeTg5MG56WnMzVDdYdHY2ZFQ1azJZTU9HZWFqbDE2aFF1TGk2NHVibXhaTWtTaWhZdDZsaFdzbVJKNXMrZlQyQmdJTC85OXB2TzByTVJCYnBJSnFwYXRhcmovZGRmZjAxb2FDaHQyN2JsOGNjZlR6UG85LzA4ZjVEZWN4Z2pSb3k0WlhjWUZTcFVZTldxVmJmdGU2ZHg0OFkwYnR6NG5tdVNyS2RBRjhsRTl6T2d5bjhSRUJCd3kvbTN1Mk5GSGFtWmo5clFSVVJNUW9FdUltSVNDblI1S0tYMFd4SVhGK2ZrU2g1dUtZUFRxTnZyaktGQWw0ZFNTcytRbHk5ZmRuSWxENitrcENUT25qMExKQStpTHZkUGdTNFBwWlM3TitiTW1VTm9hT2c5UDZrcC81M2RidWZHalJ0OC8vMzNoSVNFVUw1OGVZb1VLZUxzc2t4QmQ3bklRK21OTjk1Z3c0WU5yRjY5bXRXclZ6dTduSWVXaDRjSHc0WU5jM1lacHFFemRIa291YnU3czNUcFVnSUNBc2lYTDUvNkFzOUNGb3NGYjI5di9QMzlXYlJvRVk4OTlwaXpTeklOL1JiTFE4dmQzWjN4NDhjN3U0eE1aYkZZTUF3ancvWTNjT0JBQWdNREdUdDJySVo5ZkFEcERGMUV4Q1FVNkNJaUpxRkFGeEV4Q1FXNmlJaEpLTkJGUkV4Q2dTNGlZaElLZEJFUmsxQ2dpNGlZaEFKZFJNUWtGT2dpSWlhaFIvL2x0cHBPMnNOZlFkZWNYVVphUHYxWnVRNjZyd3QwZGlYM3JYYVpuR3dkV2VQT0s0cmNnYzdRNWJZZXlEQTNtVzBuSTV4ZGdwaUV6dERscml3ZjFOalpKWmhTNXltQnppNUJURVJuNkNJaUpxRkFGeEV4Q1FXNmlJaEpLTkJGUkV4Q2dTNGlZaElLZEJFUmsxQ2dpNGlZaEFKZFJNUWtGT2dpSWlhaFFCY1JNUWtGdW9pSVNTalFSVVJNUW9FdUltSVNDblFSRVpOUW9JdUltSVFDWFVURUpCVG9JaUltb1VBWEVURUpCYnFJaUVrbzBFVkVURUtCTHRuR25vMi9wNW8rRmJTYnVKZ294L3VrSkx0aldmRHhneGlHa2FYMWlUaWJBbDJjYm1qbm1nQWt4TVV5cEhNTkV1SmlTWWlMNWQzbmFpZS9qNDhEWU9IVWR4emJiUHAxQ2NmM2IrV1BGZk1BK0h4Y0grSmlvaDNMVnkvNW1KL21Ud1pnWUx2S3QzemQvQWZnM0lsRHJKZ3pKdE0vcTBobWNuRjJBU0lwUGh2VG05QUxaL2hzVEc4QUxwODd5V2RqZXVQaTRzcHJvK2VsV3ZmN3o4Ynp3ZEp0ak96V2tKWXY5Q01wTVJHcnplWlkzbTNRVklaMHJFNzFScTJadHZMQWJZOGJlVDJNbVlPNzhQS3dXUUFNNnVDZlpwMEdUejlIdTU1RDcvY2ppbVFxQmJvNHpYZWZqbVhQcHRWY09IMkVFZDBhTW5iaFJuNllONEgydmQ0RlNQVitlSmU2WEFvK3lmQXVkV25mYXhnQTdoNDVxUE5VQjY1ZU9rZGlRancyMi85K25kMDljdkQrL0wvSVU3REliV3U0R2hMTTFQN1AwTG5QS0I0cDRRdkFsTy8yWk1iSEZjbDBDblJ4bWc2OVIxQ3lRbFZXekJuRDJJVWJHZFRCSDYrY3VkbTdhYlZqbmU4L0c4L0M3WkdNWDd5RmdlMHFNMzd4RmdDV3pFd085V2RlSFE1QVlrSThMcTV1QU94WTl4UExabzhrZitFU3RPbitEcCtQNjVOdURRRmQrdkxDMjVQd3lwV0hpVyswWnVMUzdWaXNhb21VN0VtQkxrNjFjLzNQaElkZVpQWFNUKzVxL1YxLy8wS3VQQVZ1dTA3TkptMm8yYVFOZlovMnhhL21FMHhiZVlDWmc3dFFyMFVuaXBldGhOWEZoVUxGeWpqV2o0bTh3WWh1RGVrN2FSRXpCM2NoK1BqL21tak9uenhNMFRJVkFlN1lkQ1BpYkFwMGNacUk4RkRzaVFua3lWK1lNMGYyWWlRbE1XcEJZS3AxQm5Yd0p6WTZrcG1EdXhBU2ZJTFRoL2Z3eFA5MWN5eVB2QjZHemNVVmQwK3ZkSThUZHZrODE2OWVvbmJUOXV6ZThCdmZmVHFXTVFzM1lMWGFpSW1LWUhMZnRrUmVENk5rK1NvTW1MbzAxYmF2Tk15dklKZHNROTh0eFdsV2ZUV05wem9uWHdCOWVkZ3MzRHc4R2RXOU1lOTNiOFJMZFgwWTFiMHhWME9DY2ZmSVFiZDNwdkJJOGJJODgrcHc4aGN1QWNEeWo5OW4wMjlMT2JROWtES1ZhcVIvbkMrbjh0TGdEekVNZzRyVkdtQ3hXRmkxWUJvQUt6K2Z3Sk1kWHNuOER5dVNCWFNHTGs3VHBQM0xGQzVaRG9DUXM4ZXh1YmhpdHlkaVQwekFhckZpdHlkU3RJd2ZJMTk2Z3JFTE56cTJ1eDUybVhNbmc2aHJzZkpVNTljWTBhMGhSbElTMFpIWHllSHRrK29ZbDgrZllzMnlPV3o5NDN2YzNEM3g4c21EdDA5ZVZzNmJRTDBXblhpdTd6Z3NWaXZmZktnN1dDVDdVNkNMMDZTRU9VQ3hzbzh5ZHVGR0xnV2Y0UDJYR3RHdzlRdDRldVhrdVg3anNGcVRiMGRNU2tvQ0lDNG1pcGNHZjhqVFhmcnkyZWpYOEsxY20vTCs5WmpTdHgzdnpWdUR6Y1dWSDcrWVJHeDBKQmRPSGVHejlTRjQ1Y3lkNnRnbkQrMGszeVBGYjNzQk5DNG1Db3RGWDJJbCsxQ2d5d1BoL0tuRC9QSHRaK3o0NjBkZUhqNkwyazNiODlzM0h6RzBjMDBlYi8wQ20zLy9GaGNYVndBS0ZpMU55Njc5bWZIT2MrVE1rNStYaG55STFXcmo1TUdkQk8zY2dNVnE1ZXl4L1V6K2RoZGZUdXpQbHhQNjRlYnVpWXVyR3k1dTdsaXRWdUppb2pHTUpFYk8veXROMko4NHVJT0pmVnBqVDB5ZytoT3RuUEhqRUxrbkNuUnh1c2J0dXBPVW1FaXBpdjQ4MTI4YzdoNDVBSGo2aFg3VWFQeC9YRGgxaElDdisrTHE1cDVxdTFkSHpVM1Z4Tkx0blNtTzl4V3JOOFJtYytIdEQ3OEZ3RWhLSWluSjdqakx0MWdzV0t4V3g3M3JJK2YvNmRpMmJLV2F6RnNma2prZlZpUVRLZERGNlFLNnZBbEE4WEtWMHl3cldMUTBCWXVXdnVWMi8yNHZ2OW5ORHhrQnllRnR0V0pMWi8waXBTcmNYYkVpRHpBMUVJcUltSVFDWFVURUpCVG9JaUltb1VBWEVURUpCYnFJaUVrbzBFVkVURUtCTGlKaUVncDBFUkdUVUtDTGlKaUVBbDFFeENRVTZDSWlKcUZBRnhFeENRVzZpSWhKS05CRlJFeENnUzRpWWhJS2RCRVJrMUNnaTRpWWhBSmRSTVFrRk9naUlpYWhNVVhscm5TZUV1anNFa1RrRG5TR0xyZFZ1MHhPWjVkZ2VwV0xlam03QkRFSm5hSExiVzBkV2NQWkpmeG5Gb3NGd3pDY1hZWklsdE1adW9pSVNTalFSVVJNUW9FdUltSVNDblFSRVpOUW9JdUltSVFDWFVURUpCVG9JaUltb1VBWEVURUpCYnFJaUVrbzBFVkVURUtCTGlKaUVncDBFUkdUVUtDTGlKaUVBbDFFeENRVTZDSWlKcUZBRnhFeENRVzZpSWhKS05CRlJFeENnUzRpWWhJS2RCRVJrMUNnaTRpWWhBSmRSTVFrRk9naUlpYWhRQmNSTVFrRnVvaUlTU2pRUlVSTVFvRXVJbUlTQ25RUkVaTlFvSXVJbUlRQ1hVVEVKQlRvSWlJbW9VQVhFVEVKQmJxSWlFbTRPTHNBa1l6dzAwOC9zWGZ2WHNmMDJMRmpIZStIREJtQ201dWJNOG9TeVZJS2RER0ZpSWdJUm80YzZaaE9lVitzV0RIZWUrODlaNVVsa3FYVTVDS20wS1JKRXl3V1M1cjVIMzMwMFMzbmk1aVJBbDFNb1VpUklqejU1Sk5wNWdjRUJEaWhHaEhuVUtDTGFieisrdXVwcGdzWExveUhoNGVUcWhISmVncDBNWTM2OWV1bm12N2trMC9VM0NJUEZRVzZtRWJod29WcDFLZ1JBRjVlWHJScjE4N0pGWWxrTFFXNm1Nbzc3N3dEUU5teVpaMWNpVWpXVTZDTHFkU3FWUXVBVWFOR09iY1FFU2RRb0l1cEZDcFVpSUNBQU5xM2IrL3NVa1N5bkFKZFRHUFY3bEI4WHQvSXNVckRpVTlNY25ZNUlsbE9nUzZtOE03UzQ3U1plWUFiTVltY0NFMmt6S0N0QkYrTmMzWlpJbGxLZ1M3WjN0UFQ5akh0OTNNQXZQQkVhWXJrOWVSOGVCeStnN2Z3eTk2clRxNU9KT3NvMENYYmlvaTFVMkhvTm43Zkh3YkFxT2Y4YVZPN0JOTjYxT2J4UndzU2J6ZG9QWDAvNy85d0dzTndjckVpV1VDQkx0blNwbVBYS2RML0g0NkdST09UdzVVNXZldnlhUEhjV0N3V2JGWUxmVnM5eWt0UEp0KzZPT2JIMC96ZmpQMXFWeGZUVTZCTHRqUHR0MkFhanQ5TlpKeWRLaVh6OEVudmV1VExtZllSLzFZMWl2TmVweXBZTFJaKzJYdVZhaU4zY0RVeXdRa1ZpMlFOQmJwa0cwbEpCdTAvT3NBN3kwNEEwT1h4TXJ6WHVTcXV0dlIvamF1VXlzdnNWK3VRTDZjN2h5NUVVL3FkTFd3K2ZpT3JTaGJKVWdwMHlSWmk0cE9vOXY1T1Z1NEt4V3FCOXpwVm9WM2RFbmUxYmY1Y0hzenNXUnYvMG5tSmlMWFRjUHd1cHE4T3p1U0tSYktlQWwwZWVNY3Z4VkRpN2Mzc0M0N0UwODNHOUpkclU2VlUzdiswRHpjWEcrOTJlSXhuRzVRaXlZQzNsNXlneTZlSFNMQ3JYVjNNUTRFdUQ3UUZHMEx3ZTNjYm9aRUpsQzdvelp6ZTlTaWNOOGM5N2N0aXNkQ2hmaWtHUDFNWm05WENraTJYcVQxNkY5ZWpFek80YWhIblVLRExBeWtweWFEM2dxUDArT0l3aVVrR0FkV0tNdUhGR3VSd3YvOVJFMnVXemMva0Yydmk2V1pqejlsSUtyNjdqYUFMVVJsUXRZaHpLZERsZ1JPYmtFU3QwYnVZRzNnQnE4WEN3TGFWZUxsWk9hd1oyTGQ1OFFKZXpPbGRqM0pGY2hGeVBSNy9rVHRadU9sU2h1MWZ4QmtVNlBKQXVYQXRucktEdHJEclRBVHVybGFtOXFoSm5mSUZNdVZZT2R4ZEdQdDhOVnJXS0VaOFloSXZ6Z3VpOTRLamVnaEpzaTBGdWp3dy9qZ1lqdStnTFZ5NEZrK2gzSjU4L0ZwZGl1WHp5dFJqV3EwV3VqL3B5NEQvZXhTckJlWUdYcURCdUYxRXh0b3o5YmdpbVVHQkxnK0VvY3RQMG56S1htSVNrcWhYdmdEVFg2NUZMayszTER0Ky9Zb0ZtZmhpVFR4Y2JXdytjUU8vZDdkeE9qUTJ5NDR2a2hFVTZPSlU4WWtHemFmc1pkS3ZaekdBbDV2Nk1xQk5KVnh1ODdCUVppbFYwSnVQZXRXaG9JOEg1OExqZUd6NGR0WWNDTXZ5T2tUdWxRSmRuQ1kwSW9FeWc3YXc5bUE0N2k1V0pyMVlnNERxeFhEbXVNNjV2ZHlZL2twdEdqNWFrTWc0TzA5UDI4L3dGU2VkVjVESWY2QkFGNmZZY1NxQ01vTzJjRDQ4amp6ZWJzeCt0UzZsQytWMGRsa0F1TnFzOUczcFI2L201VWt5REQ3NCtTek5KdTFWNTE3eXdGT2dTNWI3NUs4TDFCdTdpNGhZTzVWTDVHWld6enI0ZUdWZGUvbmRzRmdzUEZXMUNCOTByWTZiaTVVL2c4S3BNSFFiRjYvRk83czBrWFFwMENYTDJKTU1Pc3c2eUJ0Zkh5VXh5YUJUL1ZLODE3a3FicTQyWjVlV0x0L0N1WmpWcXc1NXZOMDRIUnFMMzd2YjJIejh1clBMRXJrbEJicGtpZXZSaVZRZXZwM3ZkMTdCWnJVd3JHTVZPalVvZGN1SGhSTGk3engwM0k1MVB3RVFmUHdnUmliZE9INHROQVNBUE43dXpIeWxEbjdGZkxoK09aaEdFL1l3NTY4TG1YSk1rZnR4Lzg5Umk5eEIwSVZvNm96WlNVU3NIWjhjcmt4K3FTWWZ2RlNIYi82MTNwVHY5bkRtNkQ0K0dkNmRZWE4vWjBMdmxxbVdUMXkrZy9BckY4bFRvRERMWm8ra1pwTTJyRjd5TVFXS2xLVHRLME1ZMks3eUxZOC81ZnU5V0szSjN3TE9uVGpFbGpVcjZQajZ5TnZXSEg3NUFoUGZhTTJFWmR1eFdtMTR1Tmw0L3psL2VqN1puc2lXQzNoajRWSCtQQlRPOGo2UFlyVTY4U3F1eUUwVTZKS3BsbSs3VEpjQkU3QUhyY1ROeFVyVWpmUGtlU09XSkhzaTAxWWU0TmplTFpTcld0Y1J4aVhMVnlHZ1MxL1dMUDBFU0E3eHFJaHJqT3JlR0lCSmIvd2ZFNWZ2Y095LzI2Q3BET2xZbmVxTldqTnQ1WUhiMWhKNVBZeVpnN3Z3OHJCWkFBenE0SjltblFaUFAwZTdua1A1YnU0NHVneVlRRngwRktOZmZ0S3hQTzU2Q0lVM3ZVVkllRFRmclh1RWlzR1QyVEdxQnJrODliK1NPSjkrQ3lYVHZMbndHSi84ZVI2alRIUHExR25BZ0pjN01MQ05YNnAxUG4yL1o2b2dEamw3bk1idHVtT3hXTmdaK0RPQUk4eHZ4ZDBqQisvUC80czhCWXZjdHBhckljRk03ZjhNbmZ1TTRwRVN2a0R5TjRKYk9YVm9GeEhYcmxLb2VGa212dEU2MVIrUXZrLzdNblBsYnE3ZWlHWHcxenM1ZGltR0VtOXY0ZTloL2xRcDduM2JHa1F5bXdKZE1seE1mQklOeHU5aTk1bElMTUFiVDFma2wzSFBFTmF5RnJueXB1Nlh4V0pKZlJsbjAyOUxPWGx3Qi8wbUw3N2pjWGFzKzRsbHMwZVN2M0FKMm5SL2g4L0g5VWwzM1lBdWZYbmg3VWw0NWNxVEhOSkx0Mk94M3ZvUzBnK2ZUeUQ0K0VGRzkyakNteE8rdnVVNitYSjU4UEdyZFhsLzZXNU9YWXFrMXFpZGZObXpJbDNxRmJwajNTS1pSWUV1R2VyczFUaXF2NTg4ZHFlSHE0MEozV3BRTkY4T2JyUitnVmxEdTFMQnY3NWozWVM0V0hMazlFbTFmWWZYM3VPM2J6NGkrc1kxeHp5THhYTExDNTgxbTdTaFpwTTI5SDNhRjcrYVR6QnQ1UUZtRHU1Q3ZSYWRLRjYyRWxZWEZ3b1ZLK05ZUHlieUJpTzZOYVR2cEVYTUhOeUY0T1AvKzJady91UmhpcGFwQ01DNFJmOXc4dEJPZmw4OG0wcTFtNlJxbXZISTRlMllmbS9lR3NhL1VKM1AxaHdsOEVBSTNUNExZdXZKQ0dhKzRIdWZQMFdSZTZOQWx3eXplbjhZL3pkalB3bDJnMkw1Y2pDeFcwM2NYSlBQZ3BzLzE0ZVZuMC9rdVg3akhPdUhYYmxBMGRJVjAreW5RY3ZueVprN1B3QXhVUkc0dW5zUUh4dHp4K09IWFQ3UDlhdVhxTjIwUGJzMy9NWjNuNDVsek1JTldLMDJZcUlpbU55M0xaSFh3eWhadmdvRHBpNU50ZTByRGZNN21uNFNFK0paUE9OZDNwcTJITHM5TWQybW1SU3ZCMVNnUnRsOFRQdnhJQit0UGNmZlI2NnhaVVIxM0YxMUU1bGtMZjNHU1lZWXMvSTBMVDlNRHZQNkZRc3dwWHN0UjVnRFJOKzRSbXgwSkFlMi9nVkFjZC9LQk8zNG0vVS9KVGRwK0RkODJySHVvbW1EMmZYM0x3Q2NQeGxFM29KRjc2cUdWVjlPNWFYQkgySVlCaFdyTmNCaXNiQnF3VFFBVm40K2dTYzd2SEpYKy9sOThXd3VCWjlrU3I5MlRPamRraUdkYXpDMGM4MVVyNWZxL3UrYmhjVmlvVTc1QW56VXF3NGVyc21EWmhUcTl3L0JWOVc1bDJRdG5hSExmYkVuR2JTWXVvOC9ENFVEOEhLemNyVHdMNExsWC9lWEw1NDVqSzREcDdEeWk0azA2L1FxcjQvOWdwbUR1empPMEx1OU00V0ZVd2ZSN1owcEhOMnptWmVHVEdmY04vOHdkOVNyUklTSE1tcEI0RzNydUh6K0ZHdVd6V0hySDkvajV1NkpsMDhldkgzeXNuTGVCT3ExNk1SemZjZGhzVnI1NXNPaGQveE05WjkrbHBwTjJsQ3dXR21zVmhzRDIxVk9jd2ZOZ05acHYxazhrdHVUZVcvVVo4alhPN2dRRmtQWndWdjV2bTlsV3Z2bnUrTXhSVEtDQWwzdTJaV0lCQjRidnAxTE4rSnhzVm9ZMTdVNlpXN1JIOHZHWHhZVGN2WTRmY1o5Q1VEUXpnMzh1V0llblY1L253V1RCbUJQVENBcTRocUhkMi9rNHBsamVPWEtUUTV2SDc2Zk80NURPOWJUdU8xTGZQQmFBRU0rWHNYRTVUdElUSWgzL01INDhZdEp4RVpIY3VIVUVUNWJINEpYenR5cGpuM3kwRTd5UFZJODNRdWdBSEV4VWFrdXpsNi9lcG5EdXpad2RPOFdMcHc2L0o5K0p1NnVOcWIxcU0zMG53Nnk3VmdvYldmdVowU2JVb3hxWCtvLzdVZmtYaWpRNVo1c1B4bkI0eC9zSmk0eDZmLzNVRmdMTDNmWFc2NmJFQi9MMng5K2k4VmlvVXI5cDVqWXB6V3ZESitOWDgwbjhHOFl3TnZ0S21OUFNLRFZpd000ZTJ3L1ZlbzNaL0tiYllEa0M1UjVDaFNtU0trS25EbXlqL25qM3lRK0xvYjZUei9Id2UyQm5EMjJuOG5mN3VMTGlmMzVja0kvM053OWNYRjF3OFhOSGF2VlNseE1OSWFSeE1qNWY2VUoreE1IZHpDeFQydnNpUWxVZjZLVlkvN2hYUnV3V0t4MGVPMDlpcGJ4NDUzMmp6RzBjODFVMjE2NWVDYmRuNDNObWp4czNrL2JnL2xtL1VuRy9IaWFyU2R2OE92YlZaemFrNlNZbjhYSXJPZW01VCtyVWFNR0FBTUdETUJ1dDVPVWxKVHV2N2RiWnJmYk1Rd0R1OTEreCsxdnQ5L2JiWGNvYjFzdTUvU25aQUV2Sm5TcjhaLzZMNDhJRHlWbm52enBMamNNZzhqclllVE1mZXVtQ3NNd0hHZm9kbnNpTnR2L3prdU1wQ1NTa3BKcmhlVDJiWXZWNmxqbnd1a2pGQ2xWNGE1ckJkanc4eUllYjkwMTFiejFQMzFOb3pZdjNuWTd3NEJkSjBLWjlFTnljMDNkNHlQeGRIUEJhcldtKzdMWmJJNzNGb3NGbTgyVzdyOHA3MU9tYjdXdkpVdVcwSzFiTnl3V3l6MGY3K1oxVjYxYXhZa1RKeGc3ZGl3dFc3YTg3ZWVYcktkQWY0RFVyVnVYaElRRVo1ZHhWMXE5K0RaamR5ZGZyQ3llUHdkVHU5ZlcyZWUvN0RweGxZbmY3d2ZBdDVBbnVmNUkvejc1N09hRER6NmdSWXNXemk1RC9rV0IvZ0Q1NTU5LzJMeDVzK09zS0wxLy8zMTI5Vi9XdjlXeTI4MVBiMTZPSERrNEdackFvOE8ya1dRa0Q3Zzh1MWNkdkQxdjNlenlzRm0wL2dRL2JRc0c0Tms2QlZuNitxT0Vob1p5NDhZTkVoSVNpSStQZDd4U3BoTVRFeDNUdDNvbEppWTYvbzJQajhkdXQ1T1ltT2lZYjdmYkhjdFRscm02dXZMTU04K2srblpsR0VhYTZWdjltN0xPdjE4ZUhoNTA3OTZkSERseU9QbW5MUCttUUpmN0VobHJwOUx3N1p5OUdvc0ZlUDg1Zng0dG52dU8yMldrNFYzcXByc3NSODdjREovN2V4WldBMk9XN2VIQTJlUUhvMlowOGFWLzgySlplbng1ZUNuUUpVTjArdmdnSzdaZkFhQmp2WkowYmxnNnk0NTk4MjJGLzc3RjhGYTNIR2FXdUVRNy9lZHRJeXd5dWZ2Zm5hTnJVTDNrZ3pFS2t6d2NGT2lTWVQ3KzR6eHZMam9HUUpWU2VYaXZVOVVzT1c2M21sNlU4cXNHd09tZzNZNzNBSmZQbldUdXVzenZ1enc0TklvaFgrMGdNY2tnVHc0WGprMnVRejV2TlQ5SjFsS2dTNGJhY1NxQ2h1T1RiMmYweWVIS3pKNTF5T0dldVhmSE92TU0zVEFNZnRvV3pEZC9uOFFDTkt1VWg5L2ZxWXE2U0JkblVLQkxocnR5SXdHL1lkdTRHcG1BaTgzQ2hLNDFLRmt3ODdxVzdWb2pCeVVyVkFIZ3pKRjlqdmNBb1JmUFp0b1p1ajNKWU5xUEI5aHgvQ3BXQzR4c1c0cjMyNVhLbEdPSjNBMEZ1bVNLUkx0QnM4bDdXWDhrK2VKZ3o2Zks4VlRWdEYwQ1pJUXpSL2RSc254eWlQLzdqUHptWlJrcFBzSE9Pd3QyRUhJdEJsZWJoUi82VnFhVkh2RVhKMU9nUzZZYXZmSTBZMzQ4UTVKaFVMZENBUWEwenJnaDJ3N3Yyc2lDaVFNYzA5ZENRd2dQdlVnT2I1OVUzZVlDcVFhcHVGK1hyOGN5YU1GMll1THQ1UFN3Y2VpRDJoVEw2NTVoK3hlNVZ3cDB5WFJyRDRUUjhzUDlKQ1laRk1ucnllU1hhdUhta3JFZGZXNzZkUW43TnEvbDZONHROR25mZzZzaDUrankxZ1RjUFRMdVhtbkRNTmh4NGlwVC92K1RuNDhWODJMYit6WHdVRGU1OG9EUWI2Smt1cWNxNStYMHRIcmt5ZUhDaGJBWVhwbTFrWXZoMFJteTd6Tkg5ekdsWHp2T0hqdEE3OUdmWTdWYWFkTmpFSS9WYmNxb2x4cngzYWRqQ1Q1Mi94ZEY3VWxKZlBMYkVhYjhjQUFMMExkWlVmYU5xNlV3bHdlS2Zoc2xTeFRONDhhNTZmVjRySmczY1lsSkRQaDhHMXVPWHVGK3ZoK2VPYnFQQlJNSDBLN251enpmZjN5cUhoVnJObW5ENksvL0ptZWUvS3o2YWhvSmNmZmVOM2xzdkoyaFgrOWsvY0VRM0Z3c0xINzlVVDdxV3U3ZUN4ZkpKR3B5a1N4bEdBYXZmMzJNejlaZHdBQ2EreGZoNWFibE1xeGRmZC9tdFZTcDkxU0c3QXNnTERLT1FWL3VJQ0kyQVI5UEZ6WU9yMGJsWWw0WnRuK1JqS1JBRjZkWXZ1MHlYZWNHa1dBM0tGUEltOUhQVjhQZDFlYnNzbEk1ZFBZYVk3L2RpejNKb0V3QkQzYVBxVWt1VC9VNExROHVCYm80elpHTFVkUWF2WXVJV0R2ZUhpNU1mNlUyUGpuY25GMFdTWWFRR210SEFBQWRqMGxFUVZUQmoxdlBzbVRES1FEYVZzdlA5LzBxNjJFaGVlQXAwTVdwSW1MdDFCeTFrNk1oMFZndEZvWjNxc0pqSmZNNHJaN1lCRHZqbCsvanlJWHJ1Rmd0ekh6Qmx6NU43MjVNVXhGblU2Q0wwOW1UREo2WmRaQ2Zkb2NDOEd6RFVqeFR0MlNtUElSME8rR1JjUXorYWdmWG94UEk1ZW5DNm9GVnFPdWJLMHRyRUxrZkNuUjVZTXhhZTQ2M2xwekFubVJRcVVSdTN1MVFKY1B2VjAvUGlaQWJqRnk4aHdSN0VpWHl1clB0L1JvVThuRis4NC9JZjZGQWx3Zktyak9STlBwZ041RnhkbkxuY0dOS2o1cVoycTV1R0FaLzdROWg3dW9qQURTdW1KczFnNnJpYWxPRHVXUS9DblI1NElSSEpWQjUrSFl1WEl2SDFXYmxnNjdWTTZWenIwUjdFbk4rUDh5R1E1ZXhBRU5hbFdCQ3B6SjMzRTdrUWFWQWx3ZFNndDBnWU9vKy9nb0tCNkJuczNJMHI1WnhGeWV2UmNVemJORk9RbS9FNGVWdTQ0ZCtsWGlxVXQ0TTI3K0lNeWpRNVlGbEdBYURsNTFrNnUvSlkzTTI4Q3ZJRzA5WHhNVjJmKzNxWjY1RU1uelJMdUlUa3lpYXg0M05JMnBRWEoxcmlRa28wT1dCdC9aQU9HMW03aWMySVltQ1BoNU03RmJqbmdlajNuejRNak4vUGtTU0FYWEs1T0xQSVZYeGNuK3dIbWdTdVZjS2RNa1dMdDFJb05ySTdWeThGbytMemNLVWwycFJOTi9kOTZTWVpCZ3NDanpKenp1U3ovWjdOaXJNWjkwcmtNVjNSb3BrS2dXNlpCc0ppUWExUnU5a2IzQWtGZ3NNYWxlWm1yNzU3N2hkVEZ3aVk3L2R4L0dMTjNDeFd2amlsWXE4MktCUUZsUXNrclVVNkpLdEdBYTgrdVVSUHYvN0lnQlBWeTlLOXlkOTAzMEk2ZHpWS041ZHVJdTRCRHNGYzdueDk3ditWQ2ljY1gya2l6eElGT2lTTGMzLyt5S3ZMamlLUGNtZ2RFRnZSai92ajRkYjZvNnpkcDI0eXVRZjlwTmtRSlZpWG14NnJ6cmVIbW92Ri9OU29FdTJkZUp5RExWSDd5SXNLZ0YzRnl0VGV0U2lrSThuQUQ5c09jUFNqY21kYTNXdVZZQnZlaitLaXg0V0VwTlRvRXUybG1BM3FENXlCd2ZPUndFd3NGMGwvdHAza2Qwbnc3QUFrenFYWlZETDRzNHRVaVNMS05ERkZOck0yTStxUFZjZDAxNXVWdFlNcWtyOWNqNU9yRW9rYXluUXhUU20vQnJNdXl0T1VxNlFKLys4VjUwOFhocU1RaDR1Q25ReGxSbzFhZ0N3YytkT0oxY2lrdlUwU0xTSWlFa28wRVZFVEVLQkxpSmlFZ3AwRVJHVFVLQ0xpSmlFQWwxRXhDUVU2Q0lpSnFGQUZ4RXhDUVc2aUloSktOQkZSRXhDZ1M0aVloSUtkQkVSazFDZ2k0aVloQUpkUk1Ra0ZPZ2lJaWFoUUJjUk1Ra0Z1b2lJU1NqUVJVUk1Rb0V1SW1JU0NuUVJFWk5Rb0l1SW1JUUNYVVRFSkJUb0lpSW1vVUFYRVRFSkJicUlpRWtvMEVWRVRFS0JMaUppRWdwMEVSR1RVS0NMaUppRWk3TUxFTGtmMGRIUnhNYkdwcGtmRmhibWVPL201b2EzdDNkV2xpWGlGQmJETUF4bkZ5RnlyNzcvL252R2p4OS8yM1Y2OWVwRjc5NjlzNmdpRWVkUms0dGthL1hyMTcvak9pMWJ0c3lDU2tTY1Q0RXUyZG9qanp6Q280OCttdTd5MHFWTFU2SkVpU3lzU01SNUZPaVM3ZDN1REx4aHc0WlpXSW1JY3luUUpkdTdYYk5MUUVCQUZsWWk0bHdLZE1uMlNwWXNTZW5TcGRQTUwxeTRNQlVyVm5SQ1JTTE9vVUFYVTNqNjZhZlR6R3ZRb0lFVEtoRnhIZ1c2bU1LdHdydEZpeFpPcUVURWVSVG9ZZ29WS2xTZ2NPSENqdW44K2ZOVHJWbzFKMVlra3ZVVTZHSUtGb3NsMVJsNW5UcDFzRmdzVHF4SUpPc3AwTVUwR2pWcTVIaXZ1MXZrWWFTK1hNUTBLbFdxUk02Y09VbE1US1IyN2RyT0xrY2t5eW5ReFRSc05odXRXN2ZtNnRXcnVMam9WMXNlUHVxY0t4dHFPbWtQZndWZGMzWVpENlNja2NleEpVWnlMYmUvczB0NTRPVDNkbVhYNkJvVXorZmg3RklrazZnTlBSdFNtS2N2MHFzMDEzTlZkbllaRDZUUXlBUisyblBWMldWSUp0TDMwbXpNV05EWTJTVklOaEV3YlIrcjk0ZFJ0cUNuczB1UlRLUXpkQkVSazFDZ2k0aVloQUpkUk1Ra0ZPZ2lJaWFoUUJjUk1Ra0Z1b2lJU1NqUVJVUk1Rb0V1SW1JU0NuUVJFWk5Rb0l1SW1JUUNYVVRFSkJUb0lpSW1vVUFYRVRFSkJicUlpRWtvMEVWRVRFS0JMaUppRWdwMEVSR1RVS0NMaUppRUFsMUV4Q1FVNkNJaUpxRkFGeEV4Q1FXNmlJaEpLTkJGUkV4Q2dTNGlZaElLZEJFUmsxQ2dpNGlZaEFKZFJNUWtGT2p5d0xEYjdadzdkODdaWlloa1d5N09Ma0RNNCtMRmkwUkZSVG1tZlgxOWFkKytQZWZQbjJmV3JGa1VLbFFJSHg4Zjh1VEpjOHZ0L2YzOUNRME5KVGc0R0JlWDFMK2FIaDRleE1YRjNmYjRobUU0M3RlclY0L216WnZUdlh0M0xsNjhTTzNhdFhGMWRhVi8vLzdNbURIRHNkNitmZnM0ZE9oUXV2dXNXTEVpL3Y3K3R6MXUvdno1NmRtekp4TW5Ucnp0ZWlLWlRZRXVHYVpYcjE3ODhzc3ZqdWxQUC8yVWxTdFhBbEMzYmwwQWhnd1o0Z2craThWeXkvMjR1cnFtbWpZTWc5alkyRlR6TEJZTFFVRkJWS3hZTWMzMmUvYnNZY3VXTGZUdjM1KzVjK2N5ZmZwMHdzUERiM21zeFlzWE0yblNwSFEvMDhDQkEvSDM5eWNvS0NqVlo3dloxYXRYMmJoeEkxT25UZ1hnblhmZVNYZC9JcG5La0d5SGw5WVp2TFRPMldXa0VSa1phVlN2WHQzbzFhdVg4ZVdYWHhvdUxpNUd2Mzc5akdQSGpobkxseTgzM04zZGpaVXJWeHJ4OGZHR1lSaUd1N3U3TVhEZ1FDTW9LT2lXcjRFREJ4cnU3dTVHVUZDUUFSZzJtODN4K3ZkMHlqekRNSXkrZmZzYWdKR1FrR0JVcTFiTkFOSzhXclJvWVJpR1lRd1pNc1N4N3I4QnhzQ0JBdzNETUl5RkN4ZmVjaiszZWoySVdremRhL0RTT3VPM2ZWZWRYWXBrSXJXaFM0YTVjdVVLdTNmdnBtclZxa1JFUkpDWW1NaEhIMzFFdVhMbDZOeTVNM0Z4Y2JScjE0NFRKMDZRa0pEQW5qMTc2Tm16WjdyNzY5bXpKM3YyN01GbXMrSGo0OFBvMGFNSkNBaGd3WUlGQUN4ZnZweUFnQUFDQWdLWU9IRWlQajQrM0xoeHc3SDg3Tm16N042OW01ZGVlb2w1OCtZQjBLeFpNK2JObThkYmI3MlY2bGliTm0xaTQ4YU5xVjQzNjlxMUs0WmhzSC8vZmd6RFNQVUNlT09OTjFKTml6aURtbHdrdzB5ZVBCbkRNSGp6elRkcDFhb1ZBRUZCUVFENCtmbGhHSWFqbWVYOCtmUDQrZm5kMVg0TncyRGR1blgwN2RzWGdLVkxsd0t3WU1FQ0xsMjZoTHU3TzNhN25XdlhyakZ1M0RnaUlpSUErUHZ2djdGWUxJd2NPWkl5WmNyUXExY3ZLbFdxbE9xUFNHSmlJZ0NOR3plK1l4MUhqaHloV3JWcURCdzRVTzNsOGtEU0dicGtDTHZkenVMRml3RVlQbnk0WTM2TkdqV29VYU1HQU43ZTNvNzVwVXFWd2pBTVpzK2V6ZkxseXpFTWd5RkRoZ0RjOGd5NFFvVUs5Ty9mSHhjWEZ3NGVQTWpycjcvTzlldlhPWFBtREEwYk5xUlJvMFlrSkNSdyt2UnBjdVhLQlVEVnFsVVpNbVFJZi8vOXQrT3MvZENoUXl4WXNNQXhIUjBkalp1Ykc4SEJ3WFR0MnBWY3VYSng2dFFwZ29PRHNkbHMyR3cyUjgwcE5VeWFOSWs1Yytaa3pnOVM1RDRvMENWRDJHdzJldmZ1N1poT0NlTGR1M2V6YytkT0FDSWpJMU50azVDUXdOQ2hROW0yYlZ1cStSYUx4ZkY2ODgwMytlbW5uOGlYTHgrOWUvZW1VYU5HTEY2OG1LKysrb3BwMDZZeFo4NGNkdS9lVFlNR0RTaFFvQUQrL3Y2ODhjWWJBSHozM1hkTW5EaVJIajE2MEtOSER3RFdybDJiYXZyeTVjdmt5Wk9IWXNXSzhleXp6M0xqeGczKy9QTlBpaFVyUm1KaVlwb0xwcE1tVGFKcDA2Wk1tell0ellWYUVXZFRvRXVHNmRxMXErTjl5aTJHVmFwVW9XclZxa0R5clljMysvbm5uNG1NakhRMHk2UUlDZ3B5dkVhTUdFR1RKazFZdTNZdFlXRmhqQmt6aHZyMTZ4TWRIVTJ0V3JYbzJMRWphOWFzb1VlUEhxeGV2Wm8zMzN5VHZIbnpBakJtekJnU0VoSWNMNEIrL2ZxbG10Ni9mNytqNmVmcHA1K21mUG55dlBYV1cyellzT0dXbjlGbXM3RnMyVEsyYk5tUzV2T0lPSnNDWFRMYytQSGp1WGp4SWphYmpldlhyN04zNzE0Z3VkMGNrcy9BWTJOakdUbHlKUG56NStlWFgzN2h1ZWVlNCtqUm8wQnlhTHE0dUdDejJiaDY5U3BXcTVXR0RSc3lZTUFBV3JWcXhVY2ZmY1RtelpzWk5td1lmbjUrakIwN2xoa3pabENuVHAxVWRWaXRWbHhjWEJ5dmxHT25URy9kdXBXalI0ODYyczl0Tmh2ejU4OG5QajZlSjU5OGtqNTkramhxdjFtK2ZQbklseThmQUJjdVhIQnNLK0pzQ25USmNBY09IT0QxMTErbldyVnF1THU3TythM2I5OGVOemMzQ2hVcVJGQlFFTWVQSCtlNzc3N2owMDgvWmV2V3Jmend3dzhBbEM5Zm5uTGx5bEcrZkhrcVZhckV0V3ZYQUJnMGFCRHQyN2RuL2ZyMU5HL2VuQTgrK0lDeVpjdFNxVktsVk8zemQydmF0R200dWJrNW1sOEFHalJvd1ByMTZ5bGZ2anh6NXN5aFdyVnEvUHJycjZtMlMwcEtJbS9ldk5oc05vb1dMUXBBdVhMbC92UHhSVEthN25LUkRGTytmSG1PSFR1R3I2OHZmbjUrUFA3NDR3Q1VLVk9HL2Z2M2s1Q1FnSWVIQjdsejU2WmF0V29jUEhpUU1tWEs4TVFUVC9EYWE2OFJGeGRIVkZRVWNYRnhKQ1lta3BTVUJPQUl6U0pGaXZES0s2L3d5aXV2RUI4ZnovcjE2OW00Y2FQam9hVVUxYXBWYzdTajMreTExMTZqUVlNR2p1bFpzMllSRUJCQWlSSWxVcTFYcDA0ZDl1L2Z6ODgvLzB4b2FDZ3RXN1pNdGR4cXRUSnExQ2pPbkRtRHE2c3J4WXNYcDFldlh2Zi9BeFM1VHhaRE44NW1PNWJ1Z1FBWUN4bzd0UTdKUGdLbTdXUDEvakIrRzFpRmdNZnlPcnNjeVNScWNoR25PWHIwS0QvLy9QTXRsOTI0Y1NPTHF4SEovdFRrSWhscTZkS2xQUC84ODhURXhHQzMyNWsrZlhxYWRVcVhMczBMTDd6QTRzV0xHVDE2ZEtxbks4K2ZQMC8vL3YwNWNPQUFXN1pzSVhmdTNLbTJEUThQNTl5NWN6ejIyR09aL2xsRXNoc0Z1bVNZL2Z2M08zb3UvUHZ2dnlsY3VEQWpSb3hJczE3VHBrMTU0WVVYVXMyN2NlTUdIMzc0SWRPbVRTTTZPcHB1M2JvUkV4UGpDUFFPSFRxd2E5Y3VUcDgrVGFOR2pRZ01ESFJzbTVTVXhOQ2hRNWsvZno0eE1URzBiZHVXZWZQbTRlWGxkVmZMUmN4Q1RTNlNZZDU5OTEzR2poMExRSXNXTFRoeTVFaXFwejBIRGh5SVlSajg4Y2NmcWJhTGpJemswVWNmWmR5NGNiUnExWXA5Ky9heFlNRUNDaGN1N0ZqbnhvMGJkTzdjK1piSG5UNTlPbE9tVEtGYnQyNzA3OStmSlV1V01HclVxTHRlTG1JYVdkZ1JtR1NRQjdXM3hlRGdZT09OTjk0d0FHUHYzcjNHalJzM0hNdTRxZWZDRk8rLy83NmpkOEkvL3ZqRE9IYnMyQjJQQVJpTkdqVktOYTlLbFNwR3dZSUZEYnZkYmhpR1lSUXVYTmdvVzdic1hTOEhqSHIxNmhrOWUvWTB2THk4akRKbHloaHIxcXd4MnJadGEzaDRlQmpseXBVejl1M2I5NS9YZlpDb3Q4V0hnODdRSmNQa3k1ZlBjUy81MUtsVDZkR2poK01SZmtpKzcvdm14L3BIang0TkpEL3MwNnhaTThxVks1ZHF1Y1ZpY1hURWRUdEhqeDdGMTljWHF6WDUxN2wwNmRLY1BYdjJycGNEYk4yNmxmTGx5L1BhYTY5eDh1UkpBZ0lDcUZ1M0xyMTc5K2JZc1dPcHVnRDRMK3VLWkNXMW9VdUdHVGx5cE9QSnlUVnIxbkQ1OG1XR0RSdUdwNmNuSTBhTW9FR0RCZ1FFQkFEd3lDT1A4Tk5QUDdGcTFTcm16WnRIYkd3c0F3WU1JQ0FnZ0hidDJqbjJXYnQyN1RzZU56RXhNYzFnR1RjL3VYbW41WkRjaWRpZ1FZT0lqNC9ud3c4L3BIcjE2Z3dkT3BUNCtIaG16SmpoK0Z6L2RWMlJyS1JBbHd5elo4OGVHamR1VEdCZ0lGOTk5UlVKQ1FtMGJ0MGFnQkVqUmxDM2JsM2VlKzg5eC9ybnpwMWoxYXBWanU1c2QrM2F4YmZmZnN1SUVTUFNQTVovTzhXS0ZlUFVxVk5BY3FkZ0owK2V4TmZYOTY2WEErVElrUU1BTnpjM0FNY0YwNVRwbEllYy91dTZJbGxKVFM2U1laNTk5bGxlZnZsbEFCbzFhdVFJOC9RWU45MnVlTzdjT1JvM2Jremh3b1Y1OHNrbm1URmpocU92Y29DVksxYzZock1MRFExMXZJZmtPMkF1WExqQWtDRkRlUGZkZHdrSkNVblZVZGlkbG91WWhjN1FKY1AwN05uenJ0cThVNlQwc2xpL2ZuMjJiTmxDMDZaTitldXZ2MmpkdWpWdnZmVVdreVpOWXZueTVUeisrT08wYjkvZXNkM0Jnd2RwMzc2OTR3L0M2TkdqQ1FrSjRlT1BQOGJWMVpWKy9mb3hjT0JBeC9wM1dpNWlGZ3AwY1JwUFQwODhQRHp3OWZWbDVNaVJORzNhRkZkWFY3WnUzY3EwYWRQNDU1OS9xRmV2SHNCdGgzYno4dkppMGFKRjk3ejgzL3UrM2ZSL1dWY2txeW5RSlVQZFBMTFF6WVlQSDA3RGhnMVR6WnMyYlJxVEowK21VS0ZDcWVhN3U3c3piTml3VEs5VnhHd1U2SktocWxXclJyVnExZExNSHpkdVhKcDUrZlBuejRxU1JCNGF1aWdxOStUdzRjT09mc3J2VmxKU0VwR1JrWTVtaWVqb2FNZklRWGNqWlJTa0ZMY2JBaTQrUGo3TnZMQ3dzTHMrbGtoMnBEUDBoOURxMWF1Wk1XTUdLMWV1eE4zZG5jOC8vL3lXNi9YczJaT29xQ2pIdzBJcE9uZnVqSitmSDNQbnp1WFZWMTkxelAvM3ZkNHBSb3dZd1pOUFBvbUhod2YxNnRYajFLbFRsQ3BWaWlwVnF0QzdkMjhHRFJxVWJxMHAvYXVuakdyMHp6Ly9PRHJtcWxPbkRyVnIxMmJldkhscHRtdlJvZ1hYcmwxajY5YXR1TG01TVh6NGNDWlBuc3lSSTBjb1U2WU1BTjk4ODAycUFhM1RjL3IwYWI3NTVodjI3dDFMU0VnSTU4K2ZKMSsrZkh6NDRZY2NQMzQ4MWJvTkd6Wk0wOXcwWU1BQWR1ellRV0JnWUpwbE53c0xDNk5peFlwODhza25kT3pZOFk1MWlmeWJBdjBobERkdlh0YXRXOGZ3NGNPWk9uVnF1b016OU96Wmt5dFhydEN0VzdkVTgxTWV5dG05ZXpjclZxd0FvRm16WnB3OWV4YTczWjVtUDFldVhLRjI3ZHBzM3J6Wk1XL1BuajNFeDhjN0hzTDU5ZGRmYWRteUpZR0JnVFJ1M0pnLy92aURaczJhQWJCbzBTS3VYNzlPVkZRVUV5Wk1vR1hMbHRTdVhadjkrL2Z6eUNPUE1IdjJiQ0M1dWFkQmd3YWNQWHVXOWV2WE0zandZTDcrK21zQW9xS2lNQXlEU1pNbVVhdFdMZHpkM1ltS2l1TE1tVE1ZaG9IRllpRW9LQWdYRnhmS2xTdEhRa0lDbjMvK09hKy8vam9BNjlldlovUG16Unc0Y01CeC9CVXJWdkRXVzIrbCtxemg0ZUZwTHNBR0JnYXlkKzllM24zM1hVcVdMT21ZMzZsVEp3NGRPc1NtVFpzQU9ISGlCRmV1WEdITm1qVWNQbnc0MVQ1dXZuOWZKRjNPNkc5QTdrOUc5T1d5WU1FQzQvdnZ2NytyZFJNU0VoeXYvZnYzRzBDYTE1NDllNHkxYTlmZWNsbFFVSkFCR0pzM2J6WUE0OVNwVTJuVytmWFhYdzNBQ0F3TU5BRGpqei8rTUFEajJMRmp0OXhuNzk2OTA4eEw2U3RteElnUkJtQ0VoNGZmY2x2QThQSHhNUll0V21TVUxGblM4Zkx5OGpLQVZQTktsaXhwR0laaFJFWkdHZ2NQSGpRQTQ5dHZ2elVpSWlLTTZkT25HNEN4ZS9kdVkvVG8wWGM4NXI5Zm16ZHZOb1lNR1hKWDY5NHY5ZVh5Y05BWitrUG9zODgrSXlrcGljY2VleXpkWmhLQVZhdFdFUjRlbnVxczIyNjNjL2p3WVNwV3JNaWNPWE1vVUtBQUhUdDJkRHdsQ2NsbnBFV0xGdVhiYjc5TjkyNlYzYnQzMDZaTkd6cDI3TWowNmRNZHc3eWxETmljY25ZT2NPclVLVXFYTHMyeVpjdG8yYklsRnk5ZXBFYU5HdFNxVll0dDI3WXhZc1FJbGk5Znp0U3BVNG1KaWVIVFR6OEZJSGZ1M0p3NGNZSk5telk1dm1WY3VIQ0JaY3VXMGI1OWV5cFhycHlxcHBRMit0RFEwRlR6TjJ6WXdGTlBQZVZZM3FsVEp3QkhYKy8rL3Y3czJiUEhzYjd4LzY4UnZQamlpeXhjdUpDa3BLUjBmODRwRDBoRlJVV3haczJhVk1zcVY2N01nZ1VMR0Q5Ky9DMjNGZmszQmZwRHFFK2ZQdGp0ZHNhT0hjdWNPWE9JaUloZ3lKQWhqamJ0N2R1M1U2dFdMYXBVcVVMNTh1WFRYSXk4ZVBFaUFJVUxGM1k4OXU3cTZ1cFluaExLdCtQdjc0K2JteHR1Ym02Y09uWEtjWUhUejgrUHNXUEhPdHFRZlgxOXVYVHBFcEQ4SkNwQXhZb1Z5WnMzTDhlT0hTTXBLWW1kTzNjNndubjI3TmxjdVhMRmNaeWZmLzZadDk1Nmk2Wk5tMUtrU0JGKy8vMTMzbjc3YlFvVUtFQmtaR1NxQVRSU0xxVGUzTTY5Yk5reUhuLzhjWllzV2NLU0pVdjQ5dHR2R1RwMEtEVnExT0RjdVhPMy9ZelIwZEVBams3QmJoWVNFcExxZHMzTGx5K25lbmdLWU1xVUtiZmR2OGkvNlM2WGg5RE5qOVQzN3QyYml4Y3ZZaGdHa3lkUHhzZkhoNFVMRjlLOGVYTktsQ2hCYkd3c0V5Wk13R3Exc216Wk12Nzg4MDlIWU9iS2xjc1JnbTV1Ymp6MTFGTzNQTjYvMjRQdGRqdmp4bzNqOHVYTFRKbzBpYzgrK3d3L1B6LzgvUHlBNUl1b04wK24vRUZac21RSkRSczJwRUtGQ3V6ZnY1K29xQ2lXTDEvT3VuWHJlUExKSndFNGZ2dzQrZkxsY3h5clk4ZU9HSWJCc21YTEFQanJyNy9Ja1NPSG93T3c2OWV2TTJEQUFLNWR1MFo4ZkR5R1lYRHQyalVDQXdPNWZ2MjY0eTZjNXMyYnMzSGpSaUI1OEk2OGVlODhMdWVsUzVjb1VLQUFzMmJOY3J4U0JzNU9iM0NOTDc3NGd2RHc4RHZ1VytSV0ZPZ1B1ZSsvLzU0Wk0yYnd4Qk5QNE92clM0a1NKWEJ4Y1hIY054NFZGY1dNR1RObzBhSUZvYUdoREJreXhERXFVWWtTSlJ5Qm5uS0cvdlhYWDdOMzcxNEFZbUppYm5sTWk4WENpQkVqaUlpSTRJVVhYcUI5Ky9ZRUJRVTV1Z0lZTzNhc1l6b3NMSXpnNEdBZythNFdpOFdDcDZjbk9YUG1KQ0FnZ083ZHV3UC9PM3QvL3ZubjZkT25qK05ZUllvVW9YYnQyaXhkdWhTNzNjN2F0V3RwMDZZTjN0N2VqblhtejU5UHc0WU5VNzE2OU9pUnF1YlhYbnVOcUtnb0FNNmVQVXVMRmkwNGV2Um91ai9YUzVjdXNXM2JOdXJYcjgrYmI3N3BlSlVwVXdhTHhaSnVvRy9mdmoxVlB6VWkvNFVDL1NIMzFWZGZZUmdHZi8vOU4yWExscVZKa3lia3lKR0RiNzc1aGdzWEx0Qy9mMzh1WGJwRW5qeDV1SERoQWp0MjdHRDI3TmtVS1ZLRXNtWExPcHBLVXRyUVgzbmxGV3JWcWdXUVpqelFGRmFybGNPSEQxTzJiRm44L2YycFhidDJ1bWZvOCtmUEp6QXdrSnc1YzFLOGVIRmlZbUljdlIwKzhjUVR4TVhGOGZqamp6c2VVbXJjdURHNWN1VktkYnkyYmRzQ3liZHJYcjU4bWVlZmYvNC8vWXhTL2hDazNHa3ljK1pNVnE1Y1Nmbnk1UUdZTVdOR3F2WnZ3ekI0ODgwM2lZK1A1OFVYWDB5MXIvRHdjTHk5dmROdFUvLzAwMC9UL0RFUnVWdHFRMy9JR0laQi8vNzlnZVQ3c0FjT0hFakhqaDNKbno4L1BqNCtlSGg0a0ppWXlNOC8vMHg4ZkR3bFNwVEF3OE9ESFR0MkVCd2N6Rk5QUGNYYXRXdDU3YlhYNk51M0wxdTNiZ1Z3blBGKzhjVVhWSzFhbGFwVnEzTHQyalU4UFQycFdMRWlTVWxKL1BYWFgwRHlHYnF2cjYraktlWDA2ZE0wYjk2Y0NoVXFNSFhxVkw3NDRndisrT01QVnF4WVFaRWlSU2hmdmp4K2ZuNXMyclNKVTZkT1VhdFdMY2FNR2NQbzBhUHg4dkppN2RxMWRPalFnV25UcGxHcVZDbkhaOTI1Y3llN2QrK21RSUVDOU9yVml6bHo1bUMxV2psMzdoeWZmLzY1bzl2ZU83SFpiTXlmUDU5S2xTb3hlUEJnM056Y2FOV3FGVE5tekFCSWRldGlkSFEwcjc3NktpdFdyS0JaczJhMGI5K2VSWXNXc1d2WEx1TGk0bGk3ZGkwbFNwUkljNHpjdVhQei92dnYwN0ZqUng1OTlGR3NWaXVKaVlsMDZ0UXAxZlVKa2R0eTRoMDJjby91OTdiRmF0V3FHZVBHalRPZWZmWlp3Mkt4cEh1cjNNcVZLdzNETUl5NHVEakh0b0dCZ1lhdnI2OFJGaFptNU0yYjEvRDI5alo2OWVxVlhGYzYrOW15Wll2amZkR2lSWTNZMkZqRHo4L1BBSXk1YytjYUhUcDBTTFcreFdJeHZMMjlqYng1OHhyYnQyODNxbGV2Ymt5YU5NbXhiTXFVS1lhcnE2dFJ2MzU5SXlRa3hPalhyNTlodFZxTkRSczJHSVpoR0ZPbVRERUFZL2p3NGJlOUZkQm1zem4yYWJQWjByd0F3MnExR3FOSGp6WU13M0RjYnJscTFTckRNQXpqNDQ4L05yeTh2QXpETUl6bHk1Y2JSWXNXTmNMRHc0M1dyVnNiZGVyVU1jTEN3Z3pETUl4WnMyWTVqcGszYjE1ajRjS0ZqcDlueW0yTE41czllN2JoNnVwcVdLMVdBekFhTkdod3ovK3RVK2kyeFllRHhURFVQVngyWStrZUNJQ3hvUEU5YlgvNjlHbkhtV3gwZERSaFlXSEV4c2FTbUpqb0dKekJZckZRcGt3WjNOM2QwMndmRXhPRHA2ZG5tdmtiTjI2a1lzV0txZnBvMmJoeEl6VnExT0Q0OGVQWWJEWktseTZOcDZjbjY5YXRJeXdzak5hdFczUGx5aFhDdzhQeDhmSEJ4OGVIWExseVliRllXTFJvRVowNmRTSWtKSVRpeFl1emQrOWVIbm5rRVFvWExzeW1UWnVvVjYrZTR3NlNvS0FnUjVQTlAvLzh3NW8xYXpKOElPakl5RWpIbVhleFlzWFNYUzhpSWdJM056Zkh6ODV1dHhNYkc0dUxpMHVhbitlNmRldll0R2xUcWdlSGpoOC96dHk1YzNGeGNTRmZ2bngwNjlZdFRRZG0vMVhBdEgyczNoL0did09yRVBEWW5TL29TdmFrUU0rRzdqZlE1ZUdqUUg4NDZLS29pSWhKS05CRlJFeENnUzRpWWhJS2RCRVJrMUNnaTRpWWhBSmRSTVFrRk9naUlpYWhRQmNSTVFrRnVvaUlTU2pRUlVSTVFvRXVJbUlTQ25RUkVaTlFvSXVJbUlRQ1hVVEVKQlRvSWlJbW9VQVhFVEVKQmJxSWlFa28wRVZFVEVLQkxpSmlFZ3AwRVJHVFVLQ0xpSmlFQWwxRXhDUVU2Q0lpSnFGQUZ4RXhDUVc2aUloSnVEaTdBTGwzN1Q4NjRPd1NKSnY0ODJDNHMwdVFMS0JBejRieTVIQWhQRHFSbGJ0Q25WMktaRE41dlZ5ZFhZSmtJb3RoR0lhemk1RC81dVRsR1BZR1J6cTdETWxtOG51NzhuaUYzTTR1UXpLUkFsMUV4Q1IwVVZSRXhDUVU2Q0lpSnFGQUZ4RXhDUVc2aUloSktOQkZSRXhDZ1M0aVloSUtkQkVSazFDZ2k0aVloQUpkUk1Ra0ZPZ2lJaWFoUUJjUk1Ra0Z1b2lJU1NqUVJVUk1Rb0V1SW1JU0NuUVJFWk5Rb0l1SW1JUUNYVVRFSkJUb0lpSW1vVUFYRVRFSkJicUlpRWtvMEVWRVRFS0JMaUppRWdwMEVSR1RVS0NMaUppRUFsMUV4Q1FVNkNJaUpxRkFGeEV4Q1FXNmlJaEpLTkJGUkV6aS93RlcyVi9mN2tXS2ZnQUFBQUJKUlU1RXJrSmdnZz09IiwKCSJUaGVtZSIgOiAiIiwKCSJUeXBlIiA6ICJmbG93IiwKCSJWZXJzaW9uIiA6ICIyNyIKfQo="/>
    </extobj>
    <extobj name="ECB019B1-382A-4266-B25C-5B523AA43C14-4">
      <extobjdata type="ECB019B1-382A-4266-B25C-5B523AA43C14" data="ewoJIkZpbGVJZCIgOiAiMTYxNzM1OTY5NDAzIiwKCSJHcm91cElkIiA6ICI0MTcyNjMwMDkiLAoJIkltYWdlIiA6ICJpVkJPUncwS0dnb0FBQUFOU1VoRVVnQUFBWFFBQUFLekNBWUFBQUFPWnZiQ0FBQUFDWEJJV1hNQUFBc1RBQUFMRXdFQW1wd1lBQUFnQUVsRVFWUjRuT3pkZDFRVTE5L0g4ZmN1VlJSRndhaUpSbU52aVViczVXZUpHbHVzVVdPTDNXaXNCR3Zzd1M1R2pScU52Y1FhdXlneFZyQmd3OTdRcUlpSzJMQ2hBcnZzUEgvd01HRmRVTEF0RE4vWE9ad3dNM2Z1WEVqeTJjdWRPM2QwaXFJb0NDR0VTUFgwMW02QUVFS0lkME1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RUlDWFFnaE5FSUNYUWdoTkVJQ1hRZ2hOTUxXMmcwUTF2ZlZ4SlBzdnZESTJzM1F0TEo1blRrOHd0M2F6UkFhSnoxMElXSCtBUnk1K3RUYVRSQnBnUFRRaFVwWlhNM2FUZEFrWFllOTFtNkNTQ09raHk2RUVCb2hnUzZFRUJvaGdTNkVFQm9oZ1M2RUVCb2hnUzZFRUJvaGdTNkVFQm9oZ1M2RUVCb2hnUzZFRUJvaGdTNkVFQm9oZ1M2RUVCb2hnUzZFRUJvaGdTNkVFQm9oZ1M2RUVCb2hnUzZFRUJvaGdTN2VtS0lvMW02Q21aaVlHRzdldkdudFpnaGhOYklldW5najQ4YU5ZKy9ldld6YnRvM0xseTl6NnRRcGl6SUZDeGFrVktsU0Z2dVhMRm5DWDMvOWhZK1BqOW4rMjdkdjgrelpNM1U3Zi83OE5HblNoRnUzYmpGanhneXlaY3RHcGt5WnlKdzVjNEp0S2xteUpQZnYzK2ZHalJ2WTJwci9wKzNvNkVoVVZOUXJmNmI0SDFBVktsU2dkdTNhZE9qUWdkdTNiMU8yYkZuczdPem8yN2N2MDZaTmUyVTlRbGlOSXRJODJ1OVJhTDhueWVXZlBYdW03Tml4UTBtZlByMnlidDA2WmZ6NDhRcGc4ZFd2WHovMW5HelpzaW1USjA5V0ZFVlJCZzBhWkZGMnk1WXRTdjM2OWMzMnpaa3p4Nkxjb0VHRC9tdDNBdGRNNkN2Qm54bVVDeGN1Skhqc3hJa1RDcUNzWExsU0dUUm9rR0p2YjY4OGUvWk1BWlMrZmZzbStmZWtYaXVadjE4aDNwVDAwRVd5ZGVyVWlkV3JWd1BRckZrekRBWURNVEV4REJzMmpNaklTQndjSExDM3Q4ZmUzbDQ5NTg2ZE8wUkVSSmpWYytIQ0JmWDdYTGx5VWIxNmRmNzN2Ly9oN3U1T3hZb1Y2ZHExSzMzNjlLRjM3OTZjT0hHQ2R1M2FVYUZDQlF3R0EzWjJkamc0T05DclZ5KzZkT21TWUR2bno1L1B6Smt6dVhqeElrV0tGTUhHeHNic2VQSGl4YzIyWTJKaVVCU0ZoUXNYQXZEdHQ5OHlhZElrb3FPalNaOCtQUURUcDA5bit2VHBmUDMxMS96OTk5OXYrQnNVNHYyUU1YU1JiQjRlSHZ6MTExOFVLRkNBb2tXTFltdHJTMlJrSkhxOUhnY0hCeUEySE8zczdMaC8vejRYTDE0RVVMOFBEdyszcVBQR2pSdmN1M2VQRXlkT1VLSkVDWjQrZllyUmFPUzMzMzZqUUlFQ3RHalJncWlvS0JvM2JzeVZLMWN3R0F5Y1BIa3kwVEFINk5LbEN5ZFBuc1RHeG9aTW1USXhldlJvNnRTcHcrTEZpd0ZZczJZTmRlclVvVTZkT2t5WU1JRk1tVEx4NU1rVDlYaElTQWduVHB5Z2ZmdjJ6SnMzRDRDYU5Xc3liOTQ4UER3ODN1RnZWSWgzUTNyb0l0bktsU3ZIOWV2WHVYejVNcXRYcjZabXpacmt5Wk9IREJreUFMRmowU2FUQ1RzN082Wk5tOGJZc1dNQm1EVnJGck5telZMcktWS2tpRm05UFhyMFFGRVVldlhxUmYzNjlZSC9ldkZGaWhSQlVSUjBPaDBBdDI3ZHNqZy9NWXFpc0dmUEhucjM3ZzNBcWxXckFGaThlREYzN3R6QndjR0JtSmdZSGoxNnhKZ3hZM2o2TlBhRnp2NysvdWgwT2thTUdFSGV2SG5wMnJVcnhZb1ZlK1dIaUJEV0pEMTBrV3g3OSs2bFk4ZU9BUFR2MzUvQ2hRc1RFUkZCbGl4WkFEQVlEQURZMjlzelpzd1lGRVhoK3ZYcitQajRvQ2dLa3laTjR0dHZ2MFZSRkRYOGpVWWpLMWFzQUdEbzBLSHF0ZHpkM1hGM2R3ZFFQekFBOHVUSmc2SW96Snc1a3pWcjFxQW9Db01HRFFKUTY0MzdBaWhVcUJCOSsvYkYxdGFXYytmTzBhTkhEeDQvZnN6MTY5ZXBYTGt5VmF0V3hXQXdFQndjVE1hTUdRRW9VYUlFZ3dZTnd0L2ZYKzIxbno5L25zV0xGNnZiUXFRa0V1Z2FjdlBtVGZ6OS9WODdtK050TFZteVJCMVR6cEVqQjFldlhpVWdJRUR0TVVkSFJ3TmdaMmNIUUVCQUFPWExsNmRIang0OGV2U0lvS0FnQWdJQ0FOaTVjeWZGaWhYajMzLy9wWHYzN3VvMTRvTDR4SWtUQkFZR0FsaU13UnNNQmdZUEhzeVJJMGZNOXV0ME92V3JWNjllYk42OEdWZFhWN3AzNzA3VnFsVlpzV0lGUzVZc1ljcVVLY3llUFpzVEowNVFxVklsc21iTlNzbVNKZW5ac3ljQTY5YXRZOEtFQ1hUczJGSDlBTnV4WTRmWnRoQXBpUVM2aG9TRmhlSGg0VUdsU3BVWU5HZ1FPM2Z1NVBuejUrLzhPaDRlSG93ZlB4Nkk3YTNYcmwyYmtKQVFhdGV1RGFCT1BYUjBkT1Q0OGVOVXFWS0ZuRGx6RWhBUWdJdUxDd0NSa1pGMDZ0U0oyclZyNCtEZ2dLT2pJMjNidGxXdkVmZWg5TVVYWDFDaVJBbTF2dmg4Zkh5SWlJZ3d1N2tLc2NNMGNWL0RodytuZXZYcTdOaXhnL0R3Y0g3NTVSY3FWcXpJOCtmUEtWT21ETjkrK3kzLy9QTVBIVHQyWlB2MjdmVHExVXY5UytPWFgzN0JZRENvWHdCOSt2UXgyeFlpSlpFeGRBMVNGSVdkTzNleWMrZE9BQ3BYcmt6dDJyV3BXTEZpb25PNGsrT0xMNzdnOU9uVEFEeCsvSmpwMDZmajVPU0VyYTB0SGg0ZWFzQis5TkZIbENwVmltWExsdEdrU1JPQ2c0T1pOMjhlQnc0YzRNR0RCNnhaczRaUm8wWXhlUEJnN08zdE9YdjJMQUJqeDQ2bGFOR2kyTmpZOFBqeFk2NWR1MGFSSWtXNGRlc1dibTV1NkhRNklpTWpHVEZpQkc1dWJtemR1cFh2dnZ0Ty9jdkF4c1lHblU2SG9pZzhlUENBREJreVVMbHlaZnIxNjhmbHk1ZjUrdXV2S1ZPbURGdTJiR0hEaGcyMGJ0MmFmdjM2bVEzcEFPajFldlI2OHo2UFRxZXptT011UkVvaC8yV21BZnYzNzJmLy92MEFsQzFibGxxMWFsR3BVaVd5WmN2MjFuV2ZPM2VPTzNmdThQUFBQK1BzN016MDZkTnhkbmFtWWNPR2ZQUE5OMnpidGcwdkx5ODZkZXBFWkdRa0FJVUxGMmJjdUhGMDY5WU5WMWRYaXpyUG5qM0xuajE3V0xKa2lUcHJCcUJKa3liWTI5dVRMVnMyTGx5NHdMLy8vc3YyN2R1NWNPRUNFeVpNSURnNEdJaDlvQ20rbXpkdmtqNTllZ1lNR0lDdnJ5Kyt2cjRNSFRxVXAwK2YwcUJCQTRvVksyWVI1a0trUmpwRlNXSFBiNmRoWjg2YzRjeVpNMjk4L28wYk4xaXpaazJTeTMveHhSZlVxVk9IOXB0c2liSjNSVmxjTGNubm5qMTdsbzBiTnpKczJEQk9uVHJGNTU5L2J0R2JoZGlobFpZdFc1SXpaMDdjM2QycFdyVXErZkxsUzdETzZPaG9Ra0pDeUo4L1B5YVRpVE5uemxDaVJBbWlvNk81ZE9rU0JvTUJSMGRIZGF6KzZ0V3I1TTJiVnowL0tpcUtaOCtlRVJVVmhkRm94R1F5QVpBN2QrNEVyK1huNThmKy9mdnAzcjA3T1hMa1VJL3QycldMRFJzMk1IUG1UTE56dW5mdnpsZGZmVVh6NXMyVC9Ic0MwSFhZQzVDczM2OFFiMElDUFFXcFdMSGllNytoR1YvKy9QbXBYTGt5Z3c1bTVZVkRkZ21jOTBRQ1hYd29NdVNTZ3NTRmVldldyZC9vL0R0MzdyQnIxNjVYbGlsYXRDaWZmLzQ1cnE2dWRPN2NHWUErZ1h2ZjZIcENpSlJGQWowRjh2VDBmS1B6amgwN2xtQ2dseWhSZ3FwVnExSy9mbjNjM056ZXRubnYxZW5UcHpsLy9ueWl4d3NYTGt6SmtpVmZXWWVibXh0ZHVuUmh3b1FKNzdwNVFxUm9FdWdhcE5QcEtGMjZOTldyVjZkZXZYbzRPenRidTBsSnRtTEZDaVpPbkpqb2NVOVBUMHFXTE1tRkN4Zll1blZyZ21VZVBIakEvdjM3OGZiMkJtSWZmaElpTFpCQTE1QXNXYkl3Y3VSSWF0ZXViVEZuTzdVeEdBd1cwd1BqSHZzSENBd01aTUNBQVltZWYrREFBUTRjT0FCSW9JdTBRd0pkUS9MbXpXczI2eU0xTzNEZ2dNWHFpUEcxYmR1V3RtM2JjdmJzV1l0VkUzVTZIVDE3OXJTWXBTS0Uxa21naXhURmFEUUNVSzFhdGRlV0RRb0s0c3N2djhUVDAxUEd5NFZBSHYwWEtjeno1OCt4dDdmbnhvMGJ0RzNibG93Wk0zTHQyalZ1M0xpQmpZMk5XYTg5YnNHdGlSTW5NbnYyYkN1MldvaVVRUUpkcENoMzc5NGxjK2JNNU15Wms1WXRXL0xreVJOMjdkcEZ6cHc1TVJxTkZqZE1KMDZjeUZkZmZjV1VLVlBVSjFHRlNLdGt5RVdrS0dmT25GR2ZCSzFidHk0RkN4YkV3OE9EZ2dVTFVxVktGWXZ5TmpZMnJGNjlHa1ZSVXYyTllDSGVsdlRRUllweCtQQmhMbDI2cEk2ZjI5allzSERoUXFLam82bFJvd1kvL3ZoamdpK2pkblYxVmRlRUNRME5WYzhWSXEyUlFCY3B4cFFwVTdDM3R6ZGJhN3hTcFVyNCtmbFJzR0JCWnMrZXpaZGZmc20yYmR2TXpqT1pUR1RKa2dVYkd4cysrZVFUQUFvVUtQQkIyeTVFU2lCRExpTEZtREZqQm5YcTFPSFRUejgxMjErdVhEbk9uRG1EajQ4UDkrL2ZwMTY5ZW1iSDlYbzlvMGFONHZyMTY5aloyWkVyVnk2NmR1MzZJWnN1UklvZ2dTNVNqR3pac3RHcFU2Y0VqK24xZWhvMmJKam91WDM3OW4xZnpSSWkxWkFoRnlHRTBBZ0pkQ0dFMEFnSmRDR0UwQWdKZENHRTBBZ0pkQ0dFMEFnSmRDR0UwQWdKZENHRTBBZ0pkQ0dFMEFnSmRDR0UwQWdKZENHRTBBZ0pkQ0dFMEFnSmRDR0UwQWhabkV1b2RCMzJXcnNKUW9pM0lEMTBRZG04enRadWd1WVYveVM5dFpzZzBnRHBvUXNPajNDM2RoT1NiZnIwNmJKa3JoQXYwU21Lb2xpN0VTS1d1M3Rzc0FZR0JscTVKU21mVHFkRC90TVZ3cHdNdVFnaGhFWklvQXNoaEVaSW9Bc2hoRVpJb0FzaGhFWklvQXNoaEVaSW9Bc2hoRVpJb0FzaGhFWklvQXNoaEVaSW9Bc2hoRVpJb0FzaGhFWklvQXNoaEVaSW9Bc2hoRVpJb0FzaGhFWklvQXNoaEVaSW9Bc2hoRVpJb0FzaGhFWklvQXNoaEVaSW9Bc2hoRVpJb0FzaGhFYklTNkpGcXJGeTVVck9uRG1qYnYvODg4OEE1TXVYajg2ZE8xdXJXVUtrR0JMb0l0VjQ4dVFKNDhlUFY3Zmp2aDgrZkxpMW1pUkVpaUpETGlMVnFGZXZIanFkem15ZlRxZWpYYnQyVm1xUkVDbUxCTHBJTlhMbHlrWDU4dVhOOWhVdlhwd0NCUXBZcVVWQ3BDd1M2Q0pWYWRXcWxkbDIvZnIxcmRRU0lWSWVDWFNScXJ3YzRHM2J0clZTUzRSSWVTVFFSYXFTTjI5ZVNwVXFCVUNoUW9Vb1ZxeVlsVnNrUk1vaGdTNVNuVFp0MmdBeTNDTEV5eVRRUmFvVEYrUnh3UzZFaUNXQkxsS2RRb1VLMGFCQkEzWG9SUWdSU3g0c1NtVXFqejNCZ2N1UHJkME02M1AxUk5kaHI3VmJZVlVaMDluaU43Z2tKWE5uc0haVFJBb2hQZlJVUnNKY3hIbnl3c2plaXcrdDNReVJna2dQUFpWYU02Q2F0WnNnckdqOHV0T2N1QnJPeDVrZHJOMFVrWUpJRDEwSUlUUkNBbDBJSVRSQ0FsMElJVFJDQWwwSUlUUkNBbDBJSVRSQ0FsMElJVFJDQWwwSUlUUkNBbDBJSVRSQ0FsMElJVFJDQWwwSUlUUkNBbDBJSVRSQ0FsMElJVFJDQWwwSUlUUkNBajJOaW81NmthUnlCLzllL2RiWHVuRE1uNWdZWTdMT3VYejY4RnZYcXlnS1R4L2VUOVoxWCtYVWdlMkVoZnhydHUvU3FRRHUzTHo2Mm5QdmhWNS9aKzBRSWpHeWZHNGFOYlIxQlNhdk84bk1JZDl6Ky9vbHMyTXVXWE13WVBvR0FEYk1HMC9GT2kyWjcvVWoxeStkdHFqSHhzYVdVWXYzdnZKYTg4ZjhTTFhHSFhCMHlrQ3RGdDBaMnJwOGd1WHF0dWxENWZxdEFmaHRVQnRtK1A2YllMbkU2bjNaelgvUE1YdEVaOGF1T0lST3B6TTc5dkRlYlVLdlhTUTArQkxCRjArUVBtTm1XdmNiLzhycnJaaitNLzBtclRUYnQzbmhaRnA3dlBvOGdORWRxelBqN3lzVzdSRGlYWkpBVCtPdVh6ck41SFVuemZZTmFGWXl3WEtEZi9jaHZiT0wyZjdCTFVvRHNNeTdQK2VPN09YbWxmUGt6RmVVQ1d1T21aV3IxN1l2YTJhTlJGRVV4cTQ0bEdoN1BCc1haOHJHcytwMmN1cU5INWFQN29lUnEwQnhQdm1zTUhzM0xxWjZrNDVtNXgzYnM1bjd0Nit6WjhNaWhzemVScTc4eFJqZm94N2hkMFBWTWlaVERGTTJuTUZueWEvczM3cUM2eGRQTVgxZzdBZU94NjlyK0cxZ2EwSXVuZUhodmYvT2FlczVtWVhqZXB0ZGEvSzZrK2gwT2dsejhkNUpvS2N4dncxcVEraTFJTUt1WDFaN3lpLzNtQ09mUndDeHdSNGFITVNBWmlXNUhuU0tjZDNyb3RmYm1KV05HNEpvMTk5YlBXZkNtbU5xMEFPRTNiakMwTllWQUxCM2RLTFpEOFA0dnF3emVZdTZxMldlUFgxazhjSHlKdlhHR2R5aU5ITjIzNlRwRDhPWThHTjlxalZxVDhUamNCeWMwbVB2a0k1YUxYNEFZb1A5c3lKZkFoQWFmTW5zcjRMZWRmTUQwS0Q5VCtoME9zclZha3FUcmorcngvdDVyMmJ1cUc0TW5idmRyTTN4ZjQ0clo0L2kyYmc0RCs3Y3hMTnhjUUFpSG9jemFlMEpNcmxtcy9oNWhYZ2JFdWhwVEorSnl6bTZheU5yZmgvRkw4djJNN2hGYVlzZWMxd1BmZks2a3d4b1ZwTEo2MDR5dkYxbHN4NzZqY3RueVZXZ09JZDNyay93T2syNkRzRzkyamZZMnRuVHIwRmhKcXc1eG9NN044bVlPU3NBSCtjcFpEWlVrOUJmQlc5UzcremhuV25jZVpCYVBrZnVBckZETG5vOW14ZE54am16R3cwN0RtQmlyNFk4Q2I5TDZMV2dSSWVBNHR1L2JTVS9UVm1qL2o0QVFpNmY0ZE9DWDd6eXZIekZ5ekJsNDFsNjE4MnYvdVV4dkYxbGl3OUdJZDRGQ2ZRMGFPZTZlWVJkdjh6ZnkyZThzcHlpS01RWURjd2QvUU5HUXpSanV0UkNieE1iUkNHWHovSnBnZGdlWjU3Q0pRbTlGc1RxR2NPNUhYeUp3UzFLVTdWUmV4YU02Y2tQbytkeCsvb2xycDAvenZ5eFBmblJheUdmNUMyQ3lSVERxQTdWMUd0bC96Ui9nbTA0c2M4M3lmVisvRmxoVGdmc29OdklPV1oxWk1pVUJZRDYzM3N3NUx1eWZOMnFKNE5tYnVaTXdFNjh1dFppOUJKL2JPM3MxUjc1eTY2Y1BVcTY5TTVrL1NRUEVQc1hqRmVYbW9UZHVJS0xXM1l1SHQrbmxvMk9pZ1JpeCs5ejVpOEdnTWVVMWFBb2FobWpJUnBiTy90WC91NkZlQk1TNkduTStXTitPS1hQU1BiY0JUQ1pUS0FvL055cUhMZXVYaUJudnFKQWJFQkhQSG5JejkrVkpTemtYNm8zNmNUbFU0ZVl1UGE0MnJOOHVXZWZMV2RldnF4U1Z4MGFBWmp2OVNQM2JnWGptTjZaQ1QwYk1HaldGajdKVzRRNUk3cmdsQ0dUV2JzU200M3laWlc2U2E3M2V0QXBQczVURUJ0YnV3VHJjbkhMVHNsS1g3TjczWHpxdHVuRDVzWGVaTXJ5RVdPNjFxWmQvOG1KL3M3Q1F2N2x4Yk9uREcxZG5yRHJsL0hxVXBPeEt3NHhxSVU3b3hmNzRlaVV3ZUozL00rcTJmU2R0QUtkWHMvemlNZG1aWXlHYUd6dDVWMmc0dDJUYVl0cHpPb1p3L24yeDVFQWZOUEJFM1E2eHEwOFRMN2laZWoreXdLK0gvZ3JONitjNStxNVFMNXExb1ZQOGhiaG13NmUyTnJaSjN1WW9Galo2a3p0M3hLMzdMa29YS295OWc3cEFMaHk3aGlqRnU5bDFPSzlQSHY2U1AzbjI5WjdkUGNtU2xhdW0raDV6NTQrb2s3clhoejMyOHIrclN2SWtic0FHYk5rcGUra0ZlejhhMjZpNTFXcTE0cnhxNDR3ZHNVaHN2Ly9FQTZBcmEwZFhsMXFNclIxZVhwOW5SZXZyclVBV1BmSEdCcDFHc2lxR2NNSk9ubVFhK2VQODJuQno5WDZvbDQ4dzA0Q1hid0hFdWhwVFBkZkZ2REpaNFV0OXJmeG1NQ29qdFhZT0g4Q2ZTZXQ0SXNLTlduVWVSQzJkdlpFUlQ3SEtXUHMySG03MHVrWjJybzhOcmEyREcxZG5oOXFmR0pXanluR3lQV2dVMHp1MjRUTHB3OHhZc0V1QUZwN1RHREdrSGJjdXhVTWdGZVhtbmgxcWNtZEcxZlVmMExzMU1XRUpLWGV6Qjk5VE9ucURSUDkyU2YyL0FaYmV3ZCsvdU52OW05ZFFjdmVYZ0JrL3VoamZoZzlMOUh6d2tMK0pYRHZGdjVaUFp2d096ZjU5YWZtblBEZnh2Y0Rwc1QyMUdkdHdUbXpHOThQbU1MZWpZdHhjSFFpVDVFdktWM3RHL1p2WGNISkE5c3BYS3B5dko4bEp0RnJDZkUyWk1nbGpjbVJ1NERGdnV1WFRyUFBaem50UENlemNmNEVzNGVPVERGR3poM1p3eGNWWW51ZjhYdW84TisweFpYVGYrYmk4ZjFrL1RnUE85Zk9vL3VvZVRobmRzTm9pRWFuMDVNdFoxNDZESnJHM3l0bkFqQjgvazRnOW1ibzhQazcxWnVpTlp0M0l5YkdpR0l5SmJ2ZXVCa3hFRHVzRVdNMHFNTXZocWhJN3R5OHlrZWZmSVpPcDhOejZscnNIQnd0ZmhmeGI4NCtDTHNCd09YVGg3Z1hlcDFzT2ZPU01YTldmaGcxbDNRWk1ySms0azlzV2ppSjUwOGY4LzJBS2VRdStBVnJabzdnMmROSGVQZHRRb1pNV1RCRVIzSGN6NGRKYTA4QThPTFpVNW0rS040YkNmUTA3a1hFRXhhTzY4MTN2YndvVXZwL3VMaGxaOEtQRFdqU2RRaC9yNXlGUzlZY0hONnhYbjE0Sml6a1g0YTMrNiszK2VoK0dBQ3QrbzZ6cUh0a2g2bzh1SDJEaW5WYkFsREV2UXBGM0tzd29GbEo5WVpvZE9SelJuV29SbGpJdjVoTU1YZzIvcHhuVHg3eVpaVjZ5YTQzdmdwZk42ZFAvWUk0cGtzUFFPU0xaOVJ1MlVNZDZrZ296TUY4eW1IY1RkSXFEZHFxK3pZdW1FajZqSmtCNkRoa09wZE9CVEJ2ZEhkQ0xwMk8vZGwrMjJoVzM0WjU0OG42Y1I2Q2cwNHhjM0E3akVZRDlkcjJUZkRhUXJ3dG5hTEV1LzB1ck1yZFBYWmVkbUJnWUtKbGRCMzJBckJtUUxXM3V0WStuK1ZVYWRDR0srZU9rYTlZYWJOalVTK2VFUk5qVkc5Y0tpWVRPdjI3RzUwN3RtZXp4ZEJJUXZzK0JOL2xNNmpiSnZaQm9EczNyNUl0WjE3MTJNdmJBTnRYenVMclZqM045a1UraitEYzBiMjRWMjFnVWYrTGlDZlkydGxqNStCSTNQOXE3NktIUG43ZGFVNWNEV2YxajBWcFVmYWp0NjVQYUlNRWVncnlJUU5kcEc0UzZDSWhjbE0wRFZJVUJaUHAvZDZZUys3Q1dJYW9TSkxTdDFBVWhhakk1d2tlaTRwOHp0TkhEeEk5Tjhab0lQenVyU1MzS2I0Yi81NUxVdnNTSTR0emlROUJBajBOT3JuL2I1WjVEN0RZUDdwajlkZWUyNkc4eTJ2TFFPeUROZU4vckova0VKdzJzQlhuais1OWJUbS9UVXNZOTBNZDlhWnBmTWY5dHZMN3NOZzFXNDdzMnNDb0R0VVkzcllTZmVvVllHU0hxb3pwV3BzRlkzdXBOMzF2WEQ1TDFJdG42dms5YStkUnY0OThIa0hJNVRQcTl2YVZzOWk4Y0JJUXU5NU1RbCt2K3BBYzNiSDZXMzBndkN2Ly92c3ZTNWN1dFhZenhIc2lOMFhUbUY5L2FrN1F5WU00cGMvSXBaTUg2ZWU5bXF3ZjV3WmlaMkM4QzY5YkdPdlhuNXB6OVZ3Z2ltTEN4UzA3bllmTjRuN29kZGJQSGN2NnVXTzVkT29RdisrNGpyT0xxOFdDV1FEM2I0Y3dzSGtwZFR1OXN3dWpGdStsZk8xdldUZkhpNE4vcjZic1YwMG85Yi82Mk5yWjQ5bTRPS01YKzFtME16am9GUE84ZWpEMGo3OXhTSmVlR0dQc1Vyd3hNVWFtZXJhZ2FPbXFmRm9nZHY1NHV3SGVEUHEyRktXcU5qQmJQT3hsRndMM3BiakZ1UzVldklpL3Z6L2J0bTNqeG8zWW1UdnQycldUMlRZYUpJR2V4dlNkdElLUjdhc3ladmxCZFY5YmR5ZHk1aXZLcmFzWEdOeWlORGV2bk9mUHdOaGhEYzhtbjVzOVVQVGkrVk96cVgxeEt4TEc5N3FGc1g3NjlTOFdqdXROdVpwTktWeXFNdlBIOUdUTThnRHM3QjA0ZDNRdkIzMVg0ZXppQ3NDZEcxZVo1blB4bFQ5VHZ3YXg4K3AxT2wzczNISkZTZEtqOVZVYXRDSDg3aTJtRFdqRm9KbWJnZGdid05NOFcvSnBnYzlwRkc5TkdBZEhKMFl1M0UzbWp6NStaWjFGM0t1a2lNVzVUcDgralorZkg3Nit2dHk1YytlOVhVZWtMQkxvYWN6RjQvc3BVdnAvREc1UlduMlVQa2VlZ3VwS2hoUFdIRE1MN01oblQ1bjFUN0M2M2FHOGkxbGd4UittU09yQ1dJckp4T1hUaCtrd2VCcEJ4dzl3M00rSDYwR24wT2wwNmhveDdjcGtZTm5SQ0R5bnJYdnR6eFMvVEprYWpRRHorZVJoTjY2WWJWZHAwSWFHSFdPSG5CcDFHc2lYVmY1N3VsU24xOU9nL1U4VStyS1N1dS9ZbnMyc25qa0N0eHlmMHJCRGYrYVArVEhSdG94WkhrQzY5TTdxOW9kYW5FdFJGSTRkTzhhK2Zmdll1blVyang0bC9jbGJvUjBTNkduTXNiMWJLRityR1djQ2RyN1RlaFZGU2ZMQ1dHY1A3eWIwMmtWR3RxOEtnRnVPVHhtMWFDOTJEbzdxR2pGeER5eE42OS9TNGxxaDE0TDQrTE5DWnZ1NkRKL053bkc5Q1EwT1lubmdDN01QSGMvR3hTMlc1bjM2NkFGanUzMXR0cy9GTGJ2WjhydzNycHhqZWVBTFNsZHZTT25xRGVsZE56OUZTditQS1J2UE1uMWdheXA4M1p4YytZcWh0N1ZWcHpmR2ZYQjhpTVc1ZEVvTXdSZU9NM1pISU51MmJTTXlNakxKNTY1Y3VmTDFoUkxoNk9oSXZYcjFjSFJNZUM2L3NCNEo5RFJHcjllemRMSW50NjVkWkdqcjhveGRjVWhkR3oxdVg5ajF5OG11TitUUzZTUXVqRFdQUXp2V2t6TmZVYnlXN1ZjZlV2cWw4MWVnMHhFYUhNVHdkcFVKRFE0Q1lNckdzNXc5dkp2STV4SHFQUFh1TlhJbU9JNDllZDFKZFZnRFlvZVNjaGY2QWtlbkRPb1N1WkhQSTVpeThTek9McTRXTDh0NFdmY2FPUlBjSDM3M0ZvOGYzS0hzVjAwNHNjK1hkWE84K0dYWlB2UjZHeWF2Ty9sQkYrZDZIdkdFaUljUGszM0RkY3FVS1c5MVhWdGJXeG8yL1BEUERZaFhrMEJQWStJZWo0Ky9XbUxjNC94eCsrSVBUNFRmRFRYYmZua01QZTZHWlZJWHhsbzZ5Wk02My9YRVorbXY2akdUeWNTWTVRSG9kRG9HdHlpTjEvK3YweDduNk81TjZrc29BQjZIM3pWclErbnFEV25aNnhlTGEyYkxsZGRpcmZmNGdUOTM5QTljUFpmNG5QK25qeE9lQXJsbGtUZnRCLzZLb2lnVS9ySVNPcDJPTFl1bjBLalRRQ0IyY2E2MkhoTlpOV000cGFyV3h4Z2Q5VjRXNTFKME5oUXRVNDBXUFZ0Z01wbVlPblVxRHg0ODRNQ0JBMFJFUkx6eTNGYXRXcjNSVFZGL2YzOXUzcnlKd1dCNDAyYUw5MGdDUFkzeFdmSXJkMjVlNWM3TnF3eG9Xb0pCczdhOHN2d2ZlMjZwTDQ4QXl6SDBKdy92QWJFTFhCVXRYVFhSZWliMi9JWWZSczlqMlB3ZDZIUTZzMENQam5yQmlPOWpIOTEvdVlldUtBckgvWHpJbHV1L0p6WXpaZmtvd2JjYnZlek9qYXV2ZkhsRnQ1Ri92UEw4aEhyb2QyOWQ0NS9Wc3ptOGN6MzJEdWxJbnlrekdUSmxZZU84OFZUNHVqbm5qL3FwaTNNWkRkSDQrL3lKbzFPRzk3NDRsMTZ2eDlQVFU5MCtjT0FBMjdkdkp5QWdnUER3Y0l2eW5wNmVieFRvb2FHaDNMeDVrM1RwMHIxVmU4WDdJWUdleGppN3VQSlowVktjUDdxWFNmOC9uZTVWNG9mNXE0NS8xYXlMdXU5MUMyTUIzTHh5bnVIdEt1T2FMU2NaTW1aV1AxamlldWlEV3NRK05ldTNhUWxmVkt6Ri9xMHJpREVhcU4yeVI2SnQ4VjMrR3pldm5DZlF6d2YzcWcwbzRsN0Y0dlZ3TDQrYko5V21CUk9KZkI1QjZMVWc1dnFGV2J4YjllcjVRRnl6NStMbzdvMHBZbkd1U3BVcVVhbFM3STNkd01CQS92NzdidzRjT0NBelhqUk9BajJOcWRxb1BRQjI5bzVxc01TOURRaGlBL1YyOEtXM3VzYnJGc2FDMkFXdnVnei9uZVArVzNsNDc3YTYzem16Rzc4UDYwaU13Y0NqKzJGc1hUcVZVVXY4ME90dFdEdDdOSU9hdS9QaTJSUDZOU2lNVHFkRFVSU01obWc2REptTy8rWmxURmg5alBYenhyRmk2bUJzN1IwWTBySU1lbHRiOURvOVJxTUJZM1FVdTliTkowT21MR3lZYTdud1YzeHhReTduanU0bDVQSVpKdjExbkVVVCtySm9mQi9zSGRKaGEyZVByYjBEZXIyZXFCZlBVUlFUSXhidU5ndjdsTEE0bDd1N3U3cXN4Smt6WjlpK2ZmdHJ6aENwbFFSNkdsV2kwbjg5MVJhOVJxdlQrQUEyTDByODdUM2xhalY3YmQyZGg4Mmk4MnZLZEJuK093REZ5cWthZ1hBQUFDQUFTVVJCVkZRenUwRTQ5SSsvVVJSRi9iQVpNbWViR3BEdCtudWJMWkdyS0FxS1lrS0hEcDFlejVlVjYyQmphNGZuMUxWbVpXS01Cck1uUzIzdDdOSHA5WlNyMmZTVmJmUmQvcHZheHNLbEttTmpZOHRQdi80Vlc2L0poTWtVRS92V0oyTG53T3YwZW14c3pQK1hxdE9xcDdvNDErODdROVN5MXZMNTU1L3orZWVmdjc2Z1NKVWswTk9vVm4zSHF0L0hEL09FdHVQcjRiWGduYmJENGY5NzhmSEZEN3dzSDMxaWNUeCtPWjN1di9uY0NjMncwZWwwYnp4Rk1QN0xObDRPYXAxZWo0MWV6K3RtazZmTGtOR3NMVUs4VDdLV2kzam5McDgrYk8wbXZCTlh6d2R5Njlxcm4xSVZJaVdSSHJwSWxzUm1qZFJ0MDRmSzlWc0Q4TnVnTnN6dy9WYzlkaVpnSjJjTzc2SjF2OWlYWkFUdTNjTFp3N3RwUDJpcVdSMXhMNzFJVE01OFJla3kvSGNlM3J0TjZMV0xoQVpmSXZqaUNkSm56S3pXL1RwM2JsNWw3cWh1ZUU1YlovR2k2cGV0bmpHY09xMTZKZmpLUGlGU0lnbDBrU3d2eit1T3o3Tng4UVFmK0RuNDkycjFGWFlBSlN2WHdXZnBWQjdlRFRWYkd5WHllWVQ2c0UvY1EwL0QyMVhHYTlsK2RSL0VQb3AvLy9aMTlteFl4SkRaMjhpVnY1akZJbDRKclRFRGtDMW5YcHljWGRpL2RVV0NNMmJpejIrL2Nma3M0WGR1c1dMNnoyWmxrakpsVWdocmtFQVh5Zlo5V1dmeUZuVlh0NTg5ZlpSb3lMMTQ5cFNUQjdaVHJsWXpzN0FFR05lam52cjlMMHYzWVRMRnFMMTBPM3RIV2hUWFViUjBWWFZmdGx6NUFLalY0Z2NnTnRqakhqZ0tEYjVrOWxkQjNPdmpBdjE4V0RGMU1BQzNyMThtKzZmNTBlbDBoRjY3eVBhVnM4emFNMlhqV1V3eHhsZXVwaGovd1NRaFVob0pkSkZzSCtjcHhLakZlOVh0bDRNNlB0L2x2K0dVSVNNbEs5Y2hRNllzdUxobHh5M0hwK3J4US8rczViTWlYekt4NXpjV1F5QXYzekFOdjNPTCs3ZERXREMyRjAvQzd4SjZMZWlWRHc0QnVGZHRvTDRhYm1qcjhuajllZUNkTDR3bFJFb2hnUzZTTFg1UEdpRDdwL2tUTFBmb2ZoaDdOeTVXNTU5ZlBSOUkrSjFiZk5kbmpGcG0rZFRCL0R6SGwxR0w5ekozOUErRVhndEs5THB4SHlLRFptN21UTUJPdkxyV1l2UVNmMnp0N05VZSthdlVhOWVQQVUxTFdPelg2MjJZdlA2VTJUN1B4c1hSeDV2WjhycWV1eEFwZ1FTNlNKWTVJN3BZOUtRVGU5WGNwVk1CTlB0aG1EcXZ2VUx0NWd4dlYxa045TnZCbDNCeXprU08zQVVBdUhvdU1ORUZzK0t2N1FLd2ViRTNtYko4eEppdXRXblhQL0Y1OC9FVkwxZURTblcvczlqZnBVckM3K1I4ZWNWR0lWSTZDWFNSTEZmT0hWT0Ria0N6a2t4ZWR6TFJJWmZTMVJ1aTE5dW9nZTZjMlEzWDdEbTVlajZRdkVYZE9iWjNzMFhBSmpiVEpXNXRGNEQ5VzFlUUkzY0J3dS9jcE8ra0ZheVpOVEpKYmI4ZmVwMU1XY3pEKzhXenAyYnJsd3VSbWttZ2kyVHo2bElUZ0RzM3J1RFZwU1ozYmx3QnpCL0VBUkljcXk1VG96R0gvbGxMM3FMdUhONnhubjdlcTVKOS9mMWJWOUI3NHArTWFGZVp6Qjk5ekErajU3MTJ5T1hXdFlzOERyOXJzZi9SL1RDY003c2xlRTc4RDZxUFplcWlTQVVrMEVXeURaOGYrM0tNQWMxS01ueitUalg0YWpidlJreU1NY0VYT01mNVg4TjI2bUpkZWhzYnN4dWtTZVU1ZFMxMkRwWXZWNGdmd0EvQ2JxamYzdzYreE1wcFAvUFQxTDhzempsM1pJLzZjb3I0cWpYdXlEY2RQQzMyeDcxM1ZJaVVTQUpkSkZ2Y3NFaDA1SE5HZGFoR1dNaS9tRXd4ZURiK25HZFBIdkpsbFhvVzU4d2M4ajNYTDUxV3Q0M1JVUmdOMFdvSVo4enN4dTNybDhqL2Vka0VyNm5UNmZEcVVwTmlaYXZUdE52UUJNdkVIL09PNjdHZlBieWJ1YU4vWU1qc2JlajFOdHdMdmM2ZzVxVklseUVqZXAwZW5WNlB4NVExRm5XOUhPWi9qT3hLOE1XVDVNeFg5QlcvR1NHc1N3SmRKRXZMWHIrb2J3NktjMnpQWnZSNkc2WnVQcC9nT1hYYjlLRm04Mjd2dkMwMW0vK2dmajlzM2o5bXgrSzJDNWVxek1pRnUzSE5uZ3VBckIvblp1R0JCeGdOMFNnbWswVlBQN0daTEQrTW52Y3VteTdFZXlHQkxwTGw1VEJQYkY5ODd5UE1BZXEyNmExKy8vS3dTZHkycloyOUd1Ynh2WXQzZWdxUjBzamlYRUlJb1JFUzZFSUlvUkVTNkVJSW9SRVM2RUlJb1JFUzZFSUlvUkVTNkVJSW9SRVM2RUlJb1JFUzZFSUlvUkVTNkVJSW9SRVM2RUlJb1JFUzZFSUlvUkVTNkVJSW9SR3lPRmNxMWZHMy9kWnVnckNpWjFHeUxydXdKSUdleWhUOTJJbnpvYy9sZjJpQnZZMk9UN05ZdnVoRHBGMFM2S25NNlRGbGVQSWl4dHJOc0xvblR4NlRNV09tMXhmVXNIVDJlaHp0Wk5SVS9FY0NQWld4MGV2SW5GNyt0V1hKNElhaUtOWnVoaEFwaW55OEN5R0VSa2lnQ3lHRVJraWdDeUdFUmtpZ0N5R0VSa2lnQ3lHRVJraWdDeUdFUmtpZ0N5R0VSa2lnQ3lHRVJraWdDeUdFUmtpZ0N5R0VSa2lnQ3lHRVJraWdDeUdFUmtpZ0N5R0VSa2lnQ3lHRVJraWdDeUdFUmtpZ0N5R0VSa2lnQ3lHRVJraWdDeUdFUmtpZ0N5R0VSc2pMS1VXcVlUQVlNSmxNNm5aVVZCUUFPcDBPZTN0N2F6VkxpQlJEcDhpYmRsTU1kM2QzQUFJREE2M2NrcFNwUzVjdUxGaXd3R0wvTjk5OHcrYk5tNjNRb3FRekdvM01tVE9ISFR0MmNQZnVYYUtqbzYzZEpQR08yTmpZNE9MaVFzbVNKUms4ZURCWnNtU3hXbHRreUVXa0dvMGJOMDV3ZjVNbVRUNXdTNUxIYURUU3FWTW5GaTFheE0yYk55WE1OU1ltSm9ZSER4NndhOWN1bWpWcnhxMWJ0NnpXRmhseUVhbkdWMTk5aGEydExVYWpVZDFuWTJORGl4WXRyTmlxMTl1eFl3Zm56cDJqU0pFaWVIdDdremx6Wmh3Y0hLemRMUEdPR0F3R25qMTd4dUxGaTFtMmJCbFRwa3poMTE5L3RVcGJwSWN1VW8xMDZkTFJ0R2xUczMzVnFsVWpmZnIwVm1wUjBxeGF0UXFBL3YzN2t6MTdkZ2x6amJHenM4UEZ4WVhldlh2ajdPeU12NzgvRHg4K3RFcGJKTkJGcXRLc1dUT3o3WVlORzFxcEpVbDMrZkpsQUFvV0xHamxsb2ozeWNiR0JsZFhWeFJGNGM2ZE8xWnBnd1M2U0ZWcTE2NXR0dDI2ZFdzcnRTVHA0bWJqT0RrNXZWVTlNVEV4eE1URW1PMkxQL3owcmlRVVNGRlJVVVJFUkx6emE3MnRaOCtlV2JzSlp1Sm1XMW5yUG9rRXVraFZYRnhjcUZ1M0xnQVZLbFRBemMzTnlpMzZjSGJzMk1IQWdRUE45dlhyMSsrZHo0bzZmLzQ4YmR1Mk5ac2l1bkRoUWdZT0hHaTI3MTB4bVV3OGVmSWsyZWVGaG9aU3QyN2RaTjJFWEx4NE1UdDM3a3oydFZJTHVTa3FVcDNtelp2ajYrdExnd1lOck4yVUQrcm8wYU5VcVZKRjNUNXk1QWdCQVFFOGVQREFyTnkwYWROWXNXSUZmLzc1WjVMcmp2K2hzR2ZQSG1yWHJvMWUvMTkvcjNQbnpuVHMySkVMRnk1UXJGZ3hzM1ByMWF0SHpwdzVBVGgzN3B4Ni9PelpzeFF2WGx3dGQrZk9IVFp0MmtSUVVCQkhqeDdseG8wYlhMbHloU3RYcmxDN2RtMkdEQm1TNVBZQ2ZQenh4MVN2WHAxZHUzYngvZmZmSittY3YvLyttOUdqUnlmck9xbUpCTHBJZGVyVnF3ZEEyN1p0cmR5U0Q4ZGtNbkh3NEVINjl1M0xtREZqNk51M0wrUEdqYU53NGNJc1dMQUFSMGRITm0zYXhOYXRXOG1hTlNzZUhoNTRlSGhZMU9QdTdzNC8vL3lEcTZ0cm90Zlp1blVyTTJmT3BHclZxbWJIRkVYaHh4OS9WTGZMbFN2SHBFbVRBUE9objhTK2o3L1BZREJRc21SSk5tL2VqSitmSC9iMjlzVEV4RkMyYkZreVpNaWdsbzJJaU9ESWtTT2NPM2ZPN05yeDI3dHIxeTdtenAxcmNXei8vdjNVcUZIRGJKZ3FJaUtDYnQyNldaUzFzYkZoOSs3ZENmNU9VaE1KZE1GWEUwK3krOElqYXpjamVkcnZJZmVJcThCVmE3Zmt0VXE5Z3pxT0hEbUMwV2drWThhTUhEcDBTSjN4WTI5dlQ1OCtmYWhkdXpicjFxMWoxcXhaWmozcjVOcTllemRQbno0bFg3NTgrUG41RVJNVGc0Mk5qVm1aRnk5ZW9DaUtlay9BMWRXVmhRc1htcFc1ZVBFaWhRc1hOdHZYb1VNSEFJb1ZLNmIyNG4vNTVSZUxwM3o5L1B6VTcrTWV0dnZpaXkvWXYzKy91cjlNbVRKczM3Nzl0US94UEgzNmxLTkhqNzd1eDZaTW1US3ZMWk1hU0tDTDFCZm1hZERhdFd2TnRudjM3bzI5dlQzMzc5OW4zYnAxakI4L25wNDllK0xvNkdoV3JtM2J0c3lhTll0TW1USzk5aG9tazRuNTgrZXIydzhlUEtCZHUzWnMyYkxGTE5SMzd0ekp5cFVyV2JGaUJlM2J0MGV2MTlPK2ZYdXp1aElLOURoRGhnemgvUG56R0F3R0RBWURqUm8xQW1EOSt2V3ZiU1A4dHdURTI5NWsxaUlKZEtGYU02Q2F0WnVnU1JPU05yeWJxT0RnWUs1ZU5mOUw1T1RKay9qNCtIRDY5R2s2ZE9oQTRjS0ZXYjU4T2ZYcjExY2ZZSEp5Y3VMQ2hRdEpuZ216WWNNR3M5NnlxNnNyR1RObTVPalJvNVF2WDE3ZGYvandZU3BWcWdUQWtpVkxFcXlyVnExYWlSNGJQMzQ4QUxObnoyYnAwcVZzMnJRSndHSUdUMkxpWmczVnJGa3p3ZVBMbGkzanM4OCtzOWp2N3U1dTlzSDIrUEZqelMyeklZRXVSQXAzOU9oUk9uWHF4UFRwMDlWOUR4NDhvR0xGaWd3Yk5neGZYMTkrL3ZsbkZpMWF4T0RCZ3psLy92d3JlNjh2MzB3ZU4yNGMxYXRYSnlRa0JFOVBUM3IyN0trZXExYXRHcnQyN1ZJRFhWRVVqaHc1d3JScDA4enFLRisrUEVXTEZsVzNjK1hLUmFkT25kVHQyN2R2NCt2cnEyNC9mUGlRRFJzMllES1pHRHAwS01PR0RVdnlBbXQzNzk3bGswOCtTWEQ5bmdvVktpVDZzOXZiMjV1TmsxZW9VQ0ZKMTB0TlpOcWlFQ2xjblRwMTFCdkJjU3BYcnN6VHAwOXAyN1l0eDQ4Zlo4NmNPYXhmdjU2UWtKRFhqZ2Y3K1BnUUVCQ2dmbFd2WGgyQUhqMTZVS0pFQ2JPeVZhcFV3ZC9mbjdnMS9DNWR1b1N0cmExWmVNZXh0YlZOOU90bFU2Wk1vWDc5K3VqMWVvb1hMNDZucHlkSlhTZncxS2xUQ1Q2a1pUQVlpSTZPeHRuWk9VbjFhSkgwMElWSTRSSUxxTnUzYitQdDdVMUVSQVNEQnc4bVY2NWNORzNhbE9qbzZEZGFUdmpsOFhlQW9rV0xZaktaT0gvK1BNV0tGZVBBZ1FOVXExWXQyWFhIdDJYTEZrNmNPTUZmZi8zRnFsV3JhTldxRlhuejVrV24weVhwL0kwYk4vTHR0OTlhN0gvOCtERjJkbmFKOXRDam82T3BVYU9HMmJiV1NLQUxrUW81T1RsUm9rUUpKaytlek9QSGorbmJ0eTh1TGk3MDZOR0QxcTFidjdNNStqcWRqaXBWcWhBY0hFeXhZc1h3OC9PalY2OWVGdVV5Wjg2YzROVEJPSEVQZ3dHY1BuMmFzV1BIbWdWdnVYTGxralNHdm5uelp1N2R1OGZYWDM5dGNlemV2WHU0dUxna2V1N0xReTVhSklFdVJDcmo0K05EWkdRay92Nyt0R25UaHR5NWM3Tmd3UUlDQWdMbzM3Ky9Pb1R5cm93WU1RS0lmVERveG8wYmxDcGxPUkh6NGNPSENjN3ZUc2lRSVVOZU9iVXlmaTg2dnNPSER6TnAwaVFtVDU2TXZiMDkwZEhSM0x0M0QxZFhWMnhzYk5pNmRTdTVjK2RPdEY0dkw2OGt0UzgxazBBWEloV0tqbzZtVEpreXJGNjltcUNnSUpvM2I4NjZkZXZVWVpPNCtkdGd1ZjdOeTl0eCsrSm1ud0FFQlFWWkJIUk1UQXhSVVZGbWdac25UeDcxKzdqWkp3bDUrUEFoN2R1M3AwYU5HaFpUSEY4V3Z4Y2Q5M09jT0hFQ0R3OFBoZ3dab3Q3TWpJeU1wRW1USm1yUDNzM05UWDNRS1NFdno0cUppSWpBMGRHUkJ3OGVhT2FOVnhMb1FyeG5KcDB0ZXNYSWl4Y3ZTSmN1M1J2WEUvK0c1ZEtsUzdsLy96Nk5HaldpU3BVcUZnLy92TTEwdk9yVnExT29VQ0d6QjN3K0JKMU9aL0VTazhhTkc2UFQ2U2hSb2dSTGxpeWhRSUVDNnJHTUdUTnk1TWdSb3FLaU1CcU5PRGs1V1l6REozUkROczdreVpNNWNPQUFOalkyNzJ5Uk40UEJBTVF1cVdzTjhncTZGTVJhcjZEVGRkZ0x5RHowOTJYNEQ0MUovK0lHaXhZdDRvc3Z2ckIyYzFJVWs4bjBWaysycGlRbWs0bXZ2dnFLcDArZjhzOC8vMWpsVlhUYStFMEtrWUxkYzYwTXhFN1ZDdzhQMStUc2lqZWxoVEEzR28xRVJFVHd4eDkvOE9USkV5cFdyR2kxOTRyS2tJc1E3OWxEbHkvSmRuOHZaOCtlcFZhdFd0WnVqbmlQMHFkUGI3SEU4WWVVK2o4ZWhVamhGSjBORi9KNzBMSmxTN0pseS9iS2NWMlIrdGpZMk9EaTRrS0ZDaFZZdjM2OXVwU3dOY2gvV1VKOENEb2JCZzRjYU5YZTI3dmc2ZW5KM3IxNzhmTHlzbmg2VlZpZjlOQ0ZFRUlqSk5DRkVFSWpKTkRGQjJlSWlrelNRa3lLb2hBVitmeVZaWjQ5VGZwYTd0Y3VuRWh5V1NGU0l3bDA4Y0ZORzlpSzgwZjN2cmFjMzZZbGpQdWhEc29yWGt3OHFrTzFKRi9YdTI4VGkzMmh3VUg4UHF3akpsUFMxdUlXSWlXVG02TGl2ZnIxcCtaY1BSZUlvcGh3Y2N0TzUyR3p1Qjk2bmZWeng3Sis3bGd1blRyRTd6dXU0K3ppeXZnZTlRaS9HMnAyL3YzYklReHMvdC9hSWVtZFhSaTFlSy9GZFg0ZjFsSHRnZCs4Y3A2YytXS1hkNTI4N21TQzdZcDhIc0dtaFpNNHRQMHZPZytiaFY1dmsyQTVJVklUQ1hUeFh2MzA2MThzSE5lYmNqV2JVcmhVWmVhUDZjbVk1UUhZMlR0dzd1aGVEdnF1d3RrbDlvWEZkMjVjWlpyUHhWZlcxNjlCN0d2TmhyWXVqOUVRVGRqMXl3eHRYWjcrMHplUU9Xc09BSHJXenBOb2tJZmZ2Y1gybGJNNDZMdWFhbzA3TUhIdGNld2Qzdnh4ZkNGU0VnbDA4VjRwSmhPWFR4K213K0JwQkIwL3dIRS9INjRIblVLbjB4RnkrU3lmRmloT3V6SVpXSFkwQXM5cDYxNWJYMXlac1NzT3NXZkRRcll0bTg3dytUdHhkTXJ3bWpOalJUMS9ob3RiZGlhdVBZNVRodGUvWjFPSTFFUUNYYnhYeC9kdEkvVGFSVWEycndxQVc0NVBHYlZvTDNZT2pneHVVWnF4S3c0eHVFVnBBS2IxYjJseGZ1aTFJRDcrckpEWnZuN2VxOG1adHdnbjl2a1M4ZVFoaXlmMDQ4cTVZK3J4OEx1aERHaFdFb0NHSFFld2NmNTRkYjkzdjZZQTdQekxjdTN1ZHYyOUtWbTV6anY0cVlXd0RnbDA4ZDRvaXNMbVJaUEptYThvWHN2Mk03eGQ3Sm9tdjNUK0NuUTZRb09ER042dU1xSEJRUUJNMlhpV3M0ZDNFL2s4Z3RMVkd3TFF2VVpPcG13OGExRzM3L0xmS0ZhbUdyZXZYNlpneVFwMEhURWJHOXZZRmU1ZUhuS3AwcUNOdW4vS3hyTVlvcU1ZMkt3a1kxWUVrTjQ1OFJjaUNKSGF5Q3dYOGQ1RVJ6Nm56bmM5emZhWlRDWitXYllmcjJYNytUaFBJZldmY1k3dTNrVEU0M0IxKzNINFhRWTBLNmwrclo0NUFrTjBGRHYvbWt1TlpsMEFxTkcwc3hybVNXRm43MEM5ZG4yWjcvWGpXLzZFUXFRczBrTVg3NDFEdXZSVXFOTUNuNlcvcXZ1aW8xNHc0dnNxQUJZOWRFVlJPTzduUTdaY2VkWHltYko4bE9BTnpwL24rR0puNy9ER2JhdndkUXZPSGRuTG5CRmQ2RHhzMWx2VkpVUktJVDEwOGQ3ZHZIS2U0ZTBxNDVvdEp4OTluQWV2bDNyb09mTEV2c0hkYjlNU3ZxaFlpLzFiVjdCbHNUZFJMNTRsV3Fkcjlsekphb09pS01RWWpmaHRYc3FnRnU0Yy9IczF2U2YraWEyZFBRT2FsdURBdHBVWW9oTi80ODZIY1Bic1dieTh2TmkvZjc5VjJ5RlNMK21oaS9ldVNvTzJkQm4rTzhmOXQvTHczbTExdjNObU4zNGYxcEVZZzRGSDk4UFl1blFxbzViNG9kZmJzSGIyYUFZMWQrZkZzeWYwYTFBWW5VNkhvaWdZRGRIMEdMT1FZbVdxSmFzTndSZFA4dWgrR0djUDc2YjMrR1hxUFBVdXczL24zSkU5ckozOUN5NVpjeVM3M3JlaEtBb25UNTVreTVZdExGKytuRXVYTGdHd1pzMmFEOVlHb1MwUzZPSzk2ekw4ZHdDS2xhbUdiYnloamFGLy9JMmlLT3BydzRiTTJhYmVwR3pYMzV0Mi9iM1Zzb3Fpb0NnbWRPalF4WHNwUXZNZlIxcGM3N3MrWXkzMmZWYmtTNmI1WENUN3Ava3RqaFVyVzUxaVpkL3RpNVVUWXpLWk9IYnNHSnMzYjJiNTh1VUVCd2Qva091S3RFRUNYWHd3RHVuU1creUwvdzdJTEI5OWt1aTVPcDBPbmM3eWFjNnlYMWsremg4M3ErVmxDWVg1aHhRWUdFajc5dTA1ZCs3Y0s4dHQyN2FOME5EUVY1WkpLaWNuSjdwMjdmcE82aElwbndTNkVCK0l1N3M3Mjdkdng5dmJtL0R3Y0hiczJNSHQyN2N0eXQyN2QrK2Q5ZHluVFpzbWdaNkdTS0NMRDhaa2l1SHF1VUR5ZjE3VzJrMnhtazgrK1lTcFU2Y0NzY05JL3Y3K3JGeTVFbDlmWDBKQ1FnQm8zNzQ5elpzM2Z5Zlhtelp0Mmp1cFI2UU9FdWppdll1Sk1mTGJ3TmFjUGJLSDZNZ1hMRHNhb1I0TCtIc042K2VONC9uVFI5ZzdwS1BieUQ4b1V2cC9BRHk4RzhxMGdhMjRIM3FkYkxueTRUbDFMZWt6WnJiV2ovSE82WFE2cWxhdFN0V3FzVS9SSGpwMGlFV0xGdUhxNm1ybGxvblVTcVl0aXZkT3A5UHh2Mi9hTVdyUjNnU1BqMTdpeDZ4L2dtbllhUUIvak9xbTdsODhzUitsL2xlZldmOEVreTFuWHRiUHRielpxU1hseTVmbmp6LytvRWFOR3RadWlraWxKTkRGZTZmWDIrQmU3UnNjRTdncFdxRk9DM1dSclB6Rnl4TDVQTGIzcnBoTUJPNzFvVnFqOWdCVWJ0Q0cwd2QzY085V01PM0taR0REdlBIODFLZ1kzV3ZrNUlUL05oWlA2RWZmQm9Yb1hpTW54LzIzQWlTcnJCQmFJSUV1VW96ZEd4YXFNMVFlaDkvRlpJb2hrMnMySUhZR1ROd2M5cWdYei9nbzUyZjh1dWtjemJvUFkxS2Z4bnhXdEJUVGZZTDRyczhZVmt3ZG90YVpuTEpDcEhZUzZDSkYyTFYySHYrZVBreUxucU9CMkhIMytQUE5ZNmN0eGs1eHRMRzFvK0xYTFFENHZIeE45RFkyL08rYmRnQVVjYS9DZ3pzMzFmT1NVMWFJMUU0Q1hWamQ5bFcvNDdkNUtVUG1iTVBPd1JHSVhjUEZaRFR5N01sRElQYkZGRmsveVFPQXJaMjlHdlkyTnJiWTJUbW9ZYS9YMjVpOXNpNDVaWVZJN1NUUWhWWDVMUG1WWTNzMk0zVHVkck1YVHRqYTJWT3NiSFg4dC93SndENmY1WlNwMGNoYXpSUWlWWkJwaStLRDZOZWdNSWJvU0tJam45TzdibjV5NWl0S2wrRy9zM1N5SjI0NVBxVi9reThBY00yV1UzMW5hT2Rocy9qMXArYjRMUDJWZ2wrVXAwRjdUeDdkczN3UVJ3Z1JTd0pkZkJDSnZTdDB6VmtsMFhOeTVDNWdzWFJ1MWsveW1NMWp6L3BKSGhZZmVwVGdkbkxLQ3FFRk11UWloQkFhSVlFdWhCQWFJWUV1aEJBYUlZRXVoQkFhSVlFdWhCQWFJWUV1aEJBYUlZRXVoQkFhSVlFdWhCQWFJWUV1aEJBYUlZRXVoQkFhSVlFdWhCQWFJWUV1aEJBYUlZRXVoQkFhSVlFdWhCQWFJY3ZuQ2xXTHlYdXQzUVFoeEZ1UUhycWdiRjVuYXpkQjg0cC9rdDdhVFJCcGdQVFFCWWRIdUZ1N0Njbm00K05Edm56NUtGS2tpTFdiSWtTS0lUMTBrU290V0xDQUkwZU9XTHNaUXFRb0V1aENDS0VSRXVoQ0NLRVJFdWhDQ0tFUkV1aENDS0VSRXVoQ0NLRVJxWDdhb3RGb1pPYk1tZXpldlp1N2QrOWlNQmlzM2FTMzV1NmVPcVlSMnRqWWtDbFRKa3FVS01IZ3dZTnhjM096ZHBPRVNOTlNkYUFialVhNmRPbkNtVE5uck4yVU5Da21Kb2J3OEhEMjdObkRpUk1uV0x4NE1ibHk1YkoyczRSSXMxSjFvUHY0K0hEbXpCaysvL3h6dkx5OHlKbzFLNDZPanRadVZwcGhNQmg0L1BneGYvNzVKOHVXTFdQS2xDbE1temJOMnMwU0lzMUsxV1BvZi8zMUZ3RDkrL2NuVjY1Y0V1WWZtSjJkSFc1dWJ2VHUzUnNYRnhmMjc5L1B3NGNQcmQwc0lkS3NWQjNvMTY1ZEF5QnYzcnhXYmtuYVptTmpROWFzV1ZFVWhUdDM3bGk3T1VLa1dhazYwS09pb2dCd2NuS3lja3VFZzRNREFOSFIwVlp1aVJCcFY2b09kQ0dFRVA5SmM0RWVFeE5EVEV5TTJUNmowV2lsMXFROEwvOXVoQkNwUjVvTDlCMDdkakJ3NEVDemZmMzY5U013TURESmRSZ01CbHEzYnMzejU4L2ZhZHN1WGJwRXAwNmRBRENaVE9wK2QzZjNEeGEwWmN1VzVjR0RCeC9rV2tLSWR5dFZUMXQ4RTBlUEhxVktsU3JxOXBFalJ3Z0lDTEFJc1duVHBoRVlHTWlNR1RQTTl2djYraElRRUVDMmJOa1NIYnZmdDIrZnhYbFhyMTVOOE9idG1qVnIxTzkzNzk1Tjl1elpnZGpsWVoyZG5mbnV1KzllK2ZQVXJWdjN0UjhzZm41K3J6d3VoTkNHTkJYb0pwT0pnd2NQMHJkdlg4YU1HVVBmdm4wWk4yNGNoUXNYWnNHQ0JUZzZPckpwMHlhMmJ0MUsxcXhacVZldkh2WHExVlBQTDFPbURCQTcvLzNRb1VOVXJWclZyUDVHalJyeDAwOC9XWVI1VWlpS3d0YXRXeGs4ZURBUSs4SFR0V3ZYMTU3MzlPbFRmSDE5Y1haTytLMURjVzBXUW1oZm1ncjBJMGVPWURRYXlaZ3hJNGNPSFNKZHVuUTBiZG9VZTN0Nyt2VHBRKzNhdFZtM2JoMnpaczFDcjA5NE5Pck9uVHZzMjdlUGZmdjJZV3NiKyt1clhMa3kyN2R2SjMzNjlHcVpsM3ZGRlNwVU1PdU5BMllmQ0FjUEhpUTBOSlFLRlNydytQRmpUcDQ4eWNpUkk5VjJOR3JVU0MwYjE5YmtPblhxRk4yN2QzOXR1UVlOR3FqZkJ3UUVKUHM2UWdqclNGT0J2bmJ0V3JQdDNyMTdZMjl2ei8zNzkxbTNiaDNqeDQrblo4K2VyM3hBYWZueTVSaU5SbTdldkVtZVBIa0lEdy9IMXRaV0RYT0E3Nzc3anVQSGp6TjkrblFBeG8wYnB4N3o4UEFnUER5Y01tWEttQTJuTEZpd0FBQzlYcy9XclZ0cDJMQWh3NFlOQTJMSDBEZHQyb1NOamMxYi9md2xTcFFnSUNBQVJWRXdtVXdKMXVmdTdvNlBqdyt1cnE1dmRTMGh4SWVYWmdJOU9EaVlxMWV2bXUwN2VmSWtQajQrbkQ1OW1nNGRPbEM0Y0dHV0wxOU8vZnIxS1ZLa0NON2UzalJyMWt3dGJ6S1p1SDM3Tm8wYU5lTGt5WlBreVpPSGl4Y3ZrajkvZnJONmUvVG93ZWJObTlVNTJVRkJRZGpiMjNQMDZGR2lvNk9Kam80bUpDU0VTWk1tQWJCbnp4N0N3OFBWODdkczJjS29VYU9TOUhPWlRDYTFSeDEzUFh0N2U3UGpMMXU2ZENtblQ1OW13b1FKMk5uWkplazZRb2lVTDgzTWNqbDY5S2c2Z3lUT2d3Y1BxRml4SW12V3JFR24wL0h6enovVHYzOS9mSHg4Nk5peEkwNU9UdHkvZng5ZlgxOThmWDBwVTZZTUV5ZE9wRktsU3V6YnQwK3R0MlRKa2hiWGE5aXdJU3RYcnFSdDI3Yk1uRG1UNGNPSDQrM3R6ZGRmZjgzS2xTdlZNQWZZc0dFRFE0WU1VYmQvKyswM0NoVXE5TnFmeVdReVlUQVkyTDE3TjM1K2ZuaDVlVkdqUmczOC9QelVyN2x6NTFxYzE2cFZLNTQ5ZTRhSGg0YzhDQ1NFaHFTWlFLOVRwNDdaRFU2SUhmdCsrdlFwYmR1MjVmang0OHlaTTRmMTY5Y1RFaEtTNE0zRU9YUG1vTmZyS1YrK1BDZFBudVRXclZ0czM3NmRyNzc2eXFKczNIajF6cDA3R1RSb0VIdjI3R0gyN05rY09IQ0FEaDA2c0hQblRuV3AzNkZEaDFLdVhEbjEzTysvLzU2NmRldXFYeEE3cmgyMzNibHpad0R1M2J1SHM3T3pPblJTcFVvVkFnTURDUWtKVWV0S2FDbGVlM3Q3ZnYzMVZ4NCtmRWovL3YxUkZDVzV2MDRoUkFxVVpvWmNFcHNGY3Z2MmJieTl2WW1JaUdEdzRNSGt5cFdMcGsyYkVoMGRiVFowQVhEcjFpMXk1TWhCdW5UcGFOeTRNZDI2ZFNObnpwd1VLVkpFTGVQdjc4KzhlZk9JaVltaFo4K2VWS3BVQ1lETm16Y1RFaExDeElrVE9YejRNUFBuejJmVXFGRU1IRGlRaGcwYm1sM0gxOWZYYkR0dVhQdmxNZStMRnkrYVRZVjBjSENnUzVjdURCczJqTGx6NTc3eVhvQ1RreFBUcDAvbjh1WEw2SFM2Vi96bWhCQ3BSWm9KOUlRNE9UbFJva1FKSmsrZXpPUEhqK25idHk4dUxpNzA2TkdEMXExYnEyUFRUNTQ4WWRHaVJmajQrTEJxMVNwY1hWM0prU01IWVdGaDFLeFowNnpPN05tejA2dFhMOHFWSzBlTEZpM1VHNk1RZTNQVVpESVJIQnhNZ3dZTkdEWnMyRnZkZlBUMzk3ZjRTNkpaczJhY09IR0NuajE3TW5ueVpMSmt5WkxvK1c1dWJtbjZwUlJSVVZGNGUzdHo4T0JCN3QrL3I4a25oa3VWS3ZWZVhwZ3lmUGh3aGc4Zi9rYm42dlY2TW1iTVNOR2lSUms0Y0tDc29mOE9wWmtobDVmNStQaGdNQmp3OS9lblRaczJUSnc0RVY5ZlgvcjA2VVBYcmwxcDBLQUJvYUdoS0lwQzA2Wk5pWW1KWWUzYXRlaDBPa2FOR3NYY3VYT1pNbVVLQnc4ZU5XZ3lLQUFBSUFCSlJFRlV4TlBUazVzM2J3SlFzR0JCZGZoazJiSmxmUHZ0dDh5Wk00YzFhOVl3YU5BZ25KeWNhTnEwS1gzNjlDRjM3dHhreUpEaGpkci80TUVEL3Zubkg0dGhKSjFPaDVlWEYvbno1NmRaczJhc1dyV0t5TWpJQk91SWpvN200Y09IR0F3R1RDWVRodzRkUXFmVHBZbkZ6cUtpb21qYnRpM3IxNjhuTEN4TWsyR2VVcGxNSmg0OWVzVEJnd2RwMDZZTkZ5NWNzSGFUTkNOTjk5Q2pvNk1wVTZZTXExZXZKaWdvaU9iTm03TnUzVHAxcUNJa0pBUjNkM2VHRFJ0R3JseTVtRDE3Tml0V3JLQktsU3FzV3JXS0xGbXlVSzVjT1diTW1NRzMzMzZMaDRjSExWdTJWT3MzR28xRVJrYlNyMTgvREFZRFlXRmhlSHQ3djVNZTA4U0pFNmxWcTFhQ3ZSdTlYcytRSVVPb1hMa3lVNmRPNWZmZmYyZml4SWxVcUZEQnJOeUxGeThzL3NMNDdydnZTSmN1M1Z1M0w2WDc0NDgvdUhyMUt0V3JWOGZUMDVNc1diS29LMGFLOTh0b05QTGt5Uk8yYmR2RzFLbFRHVHQyTEgvKythZTFtNlVOU2lwV3FsUXBwVlNwVXNrNng5UFRVLzEreG93WnlzaVJJNVU5ZS9Zb1JxUHh0ZWNlUEhoUU9YZnVYSUxIZ29PRGxXZlBuaVY2N3JWcjE1UVpNMllvOWV2WFY2NWV2WnBnbVEwYk5pUzRmL1BtellySlpETGJ0My8vZmlVaUl1SzFiWTZKaVZIOC9mMFZnOEdRNFBHN2QrOHFZV0ZoU2xoWW1QTDA2ZFBYMXBlWTc3Ly9YaWxWcXBSeTZ0U3BONjRqT1JvM2Jxd3NYcno0amM5djJMQ2hVcXBVS1NVNE9QZ2R0a29rUjB4TWpGS25UaDNGM2QxZENRME50WFp6TkNITjlkQzl2YjNWNzN2MTZwV3NjMS91NGNhWE8zZnVWNTZiSjA4ZWV2WHFSYytlUFJPOUNkbTRjZU1FOTMvenpUY1crK0p1dHI2T1hxODNXN3ZtWlZtelprMVNQVm9URmhZR29LNmRJejQ4dlY1UDd0eTV1WHYzTHNIQndlVElrY1BhVFVyMTB1d1l1clhJakpLVUlXN01YSVpackN2dWZrMWk5M2xFOGtpZ0N5R0VScVRxUUkrYkovN2l4UXNydDBRa3RPeUFTTmt2VkxseTVVcUNTME9JMUN0VkIvcG5uMzBHL1BleWFHRWRKcE9KZS9mdW9kUHArT2lqajZ6ZG5CVGxYYnhRSlNsZVhzbzVLVnEwYUpIZ1VJZWlLS3hkdTVaVHAwNjlpNmFKRHloVjN4UnQxcXdaNDhhTlk4cVVLWXdiTnc0WEZ4Y1pFLzJBakVZakVSRVJyRnk1a29jUEgxSytmUGxYUHNpVUZpWG5oU29yVnF4STF2Uzl4RDRVdW5YcnhyLy8vcHZnc2QyN2Q3K3l6c3VYTHpONThtVEN3OE1aUFhwMGt0c2lVb1pVSGVpTkdqVmkvZnIxbkR4NTB1SUJHL0ZoT1RzN1cvUkUwN3JrdmxERnc4TUREdzhQaTNyYzNkMzU1NTkva3Z4VWNmd0YyZHpkM2RtM2I5OXJIeFlMQ2dwaTZkS2xIRHg0a1BidDI5TzZkV3NaUGt1RlVuV2cyOXJhc21USkVpWlBub3lmbng4UEh6NU1NZU9UYVlGZXI4ZloyWmxDaFFveGF0UW9zbVhMWnUwbXBTanY0b1VxcjlPcFV5ZkN3c0tJaUloUWw2cnc4ZkZKOHZtUmtaRjA3OTZkMjdkdjA3eDVjd1lOR2tUR2pCbmZxQzNDK2xKMW9FTnNxQThaTXNScytkblVLdTRKMG5jOXZpcXM0MDFmcU5LMmJWdG16WnBGcGt5WlhudU5oUXNYRWhnWVNMZHUzWklWNUhFY0hSMFpNR0FBUllvVVVkL0FKVkl2K1Rjb3hIdndwaTlVY1hKeTRzS0ZDOG42UzNQSGpoMEEvUG5ubi94ZmUvY2RIa1gxdjMzOHZidXBKQkE2MGxzb0VZVFFxd0tDRUlFZlJZcUtvS0NnaUZJVUtZSWdWYnFBb0lnb29pQk5WQlFib0JJRXBQY1NlZ3NsUUVpQTlMS1o1NDg4MlM4eEJCQ1NMQm51MTNYdHhVNy9iSXgzWnMvTW5OT2xTNWM3bnUzZjNQWEU3UjQ2Uy9IRkYxL2NzczkvZWZBbzBFVXlRY3FBS2pmM3Rwa3lvTXA3NzczSGI3Lzl4ckJody9qeXl5OFpPblFvaHc0ZHVtMDc5ODNqdkVKeXo1MU5talFoS2lxS28wZVA0dTN0ellrVEovamtrMC80OGNjZlU2MTc4M2kwelpzM2Qzd0R2TGw5ZmNXS0ZheGJ0NDZQUC80NEl6NitPSWtDWFNRVEJBUUU0T1hsbFNyUUd6WnN5TysvLzA3WHJsM3g4L056REtoU3QyN2RXdzZvY3JQMHhubGR1SEFoelpzM1o4NmNPUXdlUEpnZmZ2akJjY1lPL3h1UDlrNFhSZHUyYmN2aXhZdFp1WEpsdWwxUXlJTXZXOStITHZLZ3lwa3o1eTJiUGxJR1ZIbjIyV2NaT25Rb3AwK2Zwa2lSSXZjOEZPREdqUnNkQWV6cDZVbVhMbDN1YVQrdXJxNk1IeitlRHovOE1OVWZCTWxlZElZdWtrWHVka0NWLzJMV3JGbTNIWm5xYmtSRVJQRGRkOS9SdG0xYnBreVp3dURCZzltMWF4ZDkrdlJKZDZRdmVURHBERjBrQzl6TmdDcjNJaytlUFBlMFhjbzNnc21USjlPcVZTc09IanlJcTZzcmRlclU0ZXV2ditiSWtTTzBhdFdLS1ZPbWNQNzgrWHM2aG1ROW5hR0xaSkU3RGFoeTg5MG56WnMzVDdYdHY2ZFQ1azJZTU9HZWFqbDE2aFF1TGk2NHVibXhaTWtTaWhZdDZsaFdzbVJKNXMrZlQyQmdJTC85OXB2TzByTVJCYnBJSnFwYXRhcmovZGRmZjAxb2FDaHQyN2JsOGNjZlR6UG85LzA4ZjVEZWN4Z2pSb3k0WlhjWUZTcFVZTldxVmJmdGU2ZHg0OFkwYnR6NG5tdVNyS2RBRjhsRTl6T2d5bjhSRUJCd3kvbTN1Mk5GSGFtWmo5clFSVVJNUW9FdUltSVNDblI1S0tYMFd4SVhGK2ZrU2g1dUtZUFRxTnZyaktGQWw0ZFNTcytRbHk5ZmRuSWxENitrcENUT25qMExKQStpTHZkUGdTNFBwWlM3TitiTW1VTm9hT2c5UDZrcC81M2RidWZHalJ0OC8vMzNoSVNFVUw1OGVZb1VLZUxzc2t4QmQ3bklRK21OTjk1Z3c0WU5yRjY5bXRXclZ6dTduSWVXaDRjSHc0WU5jM1lacHFFemRIa291YnU3czNUcFVnSUNBc2lYTDUvNkFzOUNGb3NGYjI5di9QMzlXYlJvRVk4OTlwaXpTeklOL1JiTFE4dmQzWjN4NDhjN3U0eE1aYkZZTUF3ancvWTNjT0JBQWdNREdUdDJySVo5ZkFEcERGMUV4Q1FVNkNJaUpxRkFGeEV4Q1FXNmlJaEpLTkJGUkV4Q2dTNGlZaElLZEJFUmsxQ2dpNGlZaEFKZFJNUWtGT2dpSWlhaFIvL2x0cHBPMnNOZlFkZWNYVVphUHYxWnVRNjZyd3QwZGlYM3JYYVpuR3dkV2VQT0s0cmNnYzdRNWJZZXlEQTNtVzBuSTV4ZGdwaUV6dERscml3ZjFOalpKWmhTNXltQnppNUJURVJuNkNJaUpxRkFGeEV4Q1FXNmlJaEpLTkJGUkV4Q2dTNGlZaElLZEJFUmsxQ2dpNGlZaEFKZFJNUWtGT2dpSWlhaFFCY1JNUWtGdW9pSVNTalFSVVJNUW9FdUltSVNDblFSRVpOUW9JdUltSVFDWFVURUpCVG9JaUltb1VBWEVURUpCYnFJaUVrbzBFVkVURUtCTHRuR25vMi9wNW8rRmJTYnVKZ294L3VrSkx0aldmRHhneGlHa2FYMWlUaWJBbDJjYm1qbm1nQWt4TVV5cEhNTkV1SmlTWWlMNWQzbmFpZS9qNDhEWU9IVWR4emJiUHAxQ2NmM2IrV1BGZk1BK0h4Y0grSmlvaDNMVnkvNW1KL21Ud1pnWUx2S3QzemQvQWZnM0lsRHJKZ3pKdE0vcTBobWNuRjJBU0lwUGh2VG05QUxaL2hzVEc4QUxwODd5V2RqZXVQaTRzcHJvK2VsV3ZmN3o4Ynp3ZEp0ak96V2tKWXY5Q01wTVJHcnplWlkzbTNRVklaMHJFNzFScTJadHZMQWJZOGJlVDJNbVlPNzhQS3dXUUFNNnVDZlpwMEdUejlIdTU1RDcvY2ppbVFxQmJvNHpYZWZqbVhQcHRWY09IMkVFZDBhTW5iaFJuNllONEgydmQ0RlNQVitlSmU2WEFvK3lmQXVkV25mYXhnQTdoNDVxUE5VQjY1ZU9rZGlRancyMi85K25kMDljdkQrL0wvSVU3REliV3U0R2hMTTFQN1AwTG5QS0I0cDRRdkFsTy8yWk1iSEZjbDBDblJ4bWc2OVIxQ3lRbFZXekJuRDJJVWJHZFRCSDYrY3VkbTdhYlZqbmU4L0c4L0M3WkdNWDd5RmdlMHFNMzd4RmdDV3pFd085V2RlSFE1QVlrSThMcTV1QU94WTl4UExabzhrZitFU3RPbitEcCtQNjVOdURRRmQrdkxDMjVQd3lwV0hpVyswWnVMUzdWaXNhb21VN0VtQkxrNjFjLzNQaElkZVpQWFNUKzVxL1YxLy8wS3VQQVZ1dTA3TkptMm8yYVFOZlovMnhhL21FMHhiZVlDWmc3dFFyMFVuaXBldGhOWEZoVUxGeWpqV2o0bTh3WWh1RGVrN2FSRXpCM2NoK1BqL21tak9uenhNMFRJVkFlN1lkQ1BpYkFwMGNacUk4RkRzaVFua3lWK1lNMGYyWWlRbE1XcEJZS3AxQm5Yd0p6WTZrcG1EdXhBU2ZJTFRoL2Z3eFA5MWN5eVB2QjZHemNVVmQwK3ZkSThUZHZrODE2OWVvbmJUOXV6ZThCdmZmVHFXTVFzM1lMWGFpSW1LWUhMZnRrUmVENk5rK1NvTW1MbzAxYmF2Tk15dklKZHNROTh0eFdsV2ZUV05wem9uWHdCOWVkZ3MzRHc4R2RXOU1lOTNiOFJMZFgwWTFiMHhWME9DY2ZmSVFiZDNwdkJJOGJJODgrcHc4aGN1QWNEeWo5OW4wMjlMT2JROWtES1ZhcVIvbkMrbjh0TGdEekVNZzRyVkdtQ3hXRmkxWUJvQUt6K2Z3Sk1kWHNuOER5dVNCWFNHTGs3VHBQM0xGQzVaRG9DUXM4ZXh1YmhpdHlkaVQwekFhckZpdHlkU3RJd2ZJMTk2Z3JFTE56cTJ1eDUybVhNbmc2aHJzZkpVNTljWTBhMGhSbElTMFpIWHllSHRrK29ZbDgrZllzMnlPV3o5NDN2YzNEM3g4c21EdDA5ZVZzNmJRTDBXblhpdTd6Z3NWaXZmZktnN1dDVDdVNkNMMDZTRU9VQ3hzbzh5ZHVGR0xnV2Y0UDJYR3RHdzlRdDRldVhrdVg3anNGcVRiMGRNU2tvQ0lDNG1pcGNHZjhqVFhmcnkyZWpYOEsxY20vTCs5WmpTdHgzdnpWdUR6Y1dWSDcrWVJHeDBKQmRPSGVHejlTRjQ1Y3lkNnRnbkQrMGszeVBGYjNzQk5DNG1Db3RGWDJJbCsxQ2d5d1BoL0tuRC9QSHRaK3o0NjBkZUhqNkwyazNiODlzM0h6RzBjMDBlYi8wQ20zLy9GaGNYVndBS0ZpMU55Njc5bWZIT2MrVE1rNStYaG55STFXcmo1TUdkQk8zY2dNVnE1ZXl4L1V6K2RoZGZUdXpQbHhQNjRlYnVpWXVyR3k1dTdsaXRWdUppb2pHTUpFYk8veXROMko4NHVJT0pmVnBqVDB5ZytoT3RuUEhqRUxrbkNuUnh1c2J0dXBPVW1FaXBpdjQ4MTI4YzdoNDVBSGo2aFg3VWFQeC9YRGgxaElDdisrTHE1cDVxdTFkSHpVM1Z4Tkx0blNtTzl4V3JOOFJtYytIdEQ3OEZ3RWhLSWluSjdqakx0MWdzV0t4V3g3M3JJK2YvNmRpMmJLV2F6RnNma2prZlZpUVRLZERGNlFLNnZBbEE4WEtWMHl3cldMUTBCWXVXdnVWMi8yNHZ2OW5ORHhrQnllRnR0V0pMWi8waXBTcmNYYkVpRHpBMUVJcUltSVFDWFVURUpCVG9JaUltb1VBWEVURUpCYnFJaUVrbzBFVkVURUtCTGlKaUVncDBFUkdUVUtDTGlKaUVBbDFFeENRVTZDSWlKcUZBRnhFeENRVzZpSWhKS05CRlJFeENnUzRpWWhJS2RCRVJrMUNnaTRpWWhBSmRSTVFrRk9naUlpYWhNVVhscm5TZUV1anNFa1RrRG5TR0xyZFZ1MHhPWjVkZ2VwV0xlam03QkRFSm5hSExiVzBkV2NQWkpmeG5Gb3NGd3pDY1hZWklsdE1adW9pSVNTalFSVVJNUW9FdUltSVNDblFSRVpOUW9JdUltSVFDWFVURUpCVG9JaUltb1VBWEVURUpCYnFJaUVrbzBFVkVURUtCTGlKaUVncDBFUkdUVUtDTGlKaUVBbDFFeENRVTZDSWlKcUZBRnhFeENRVzZpSWhKS05CRlJFeENnUzRpWWhJS2RCRVJrMUNnaTRpWWhBSmRSTVFrRk9naUlpYWhRQmNSTVFrRnVvaUlTU2pRUlVSTVFvRXVJbUlTQ25RUkVaTlFvSXVJbUlRQ1hVVEVKQlRvSWlJbW9VQVhFVEVKQmJxSWlFbTRPTHNBa1l6dzAwOC9zWGZ2WHNmMDJMRmpIZStIREJtQ201dWJNOG9TeVZJS2RER0ZpSWdJUm80YzZaaE9lVitzV0RIZWUrODlaNVVsa3FYVTVDS20wS1JKRXl3V1M1cjVIMzMwMFMzbmk1aVJBbDFNb1VpUklqejU1Sk5wNWdjRUJEaWhHaEhuVUtDTGFieisrdXVwcGdzWExveUhoNGVUcWhISmVncDBNWTM2OWV1bm12N2trMC9VM0NJUEZRVzZtRWJod29WcDFLZ1JBRjVlWHJScjE4N0pGWWxrTFFXNm1Nbzc3N3dEUU5teVpaMWNpVWpXVTZDTHFkU3FWUXVBVWFOR09iY1FFU2RRb0l1cEZDcFVpSUNBQU5xM2IrL3NVa1N5bkFKZFRHUFY3bEI4WHQvSXNVckRpVTlNY25ZNUlsbE9nUzZtOE03UzQ3U1plWUFiTVltY0NFMmt6S0N0QkYrTmMzWlpJbGxLZ1M3WjN0UFQ5akh0OTNNQXZQQkVhWXJrOWVSOGVCeStnN2Z3eTk2clRxNU9KT3NvMENYYmlvaTFVMkhvTm43Zkh3YkFxT2Y4YVZPN0JOTjYxT2J4UndzU2J6ZG9QWDAvNy85d0dzTndjckVpV1VDQkx0blNwbVBYS2RML0g0NkdST09UdzVVNXZldnlhUEhjV0N3V2JGWUxmVnM5eWt0UEp0KzZPT2JIMC96ZmpQMXFWeGZUVTZCTHRqUHR0MkFhanQ5TlpKeWRLaVh6OEVudmV1VExtZllSLzFZMWl2TmVweXBZTFJaKzJYdVZhaU4zY0RVeXdRa1ZpMlFOQmJwa0cwbEpCdTAvT3NBN3kwNEEwT1h4TXJ6WHVTcXV0dlIvamF1VXlzdnNWK3VRTDZjN2h5NUVVL3FkTFd3K2ZpT3JTaGJKVWdwMHlSWmk0cE9vOXY1T1Z1NEt4V3FCOXpwVm9WM2RFbmUxYmY1Y0hzenNXUnYvMG5tSmlMWFRjUHd1cHE4T3p1U0tSYktlQWwwZWVNY3Z4VkRpN2Mzc0M0N0UwODNHOUpkclU2VlUzdiswRHpjWEcrOTJlSXhuRzVRaXlZQzNsNXlneTZlSFNMQ3JYVjNNUTRFdUQ3UUZHMEx3ZTNjYm9aRUpsQzdvelp6ZTlTaWNOOGM5N2N0aXNkQ2hmaWtHUDFNWm05WENraTJYcVQxNkY5ZWpFek80YWhIblVLRExBeWtweWFEM2dxUDArT0l3aVVrR0FkV0tNdUhGR3VSd3YvOVJFMnVXemMva0Yydmk2V1pqejlsSUtyNjdqYUFMVVJsUXRZaHpLZERsZ1JPYmtFU3QwYnVZRzNnQnE4WEN3TGFWZUxsWk9hd1oyTGQ1OFFKZXpPbGRqM0pGY2hGeVBSNy9rVHRadU9sU2h1MWZ4QmtVNlBKQXVYQXRucktEdHJEclRBVHVybGFtOXFoSm5mSUZNdVZZT2R4ZEdQdDhOVnJXS0VaOFloSXZ6Z3VpOTRLamVnaEpzaTBGdWp3dy9qZ1lqdStnTFZ5NEZrK2gzSjU4L0ZwZGl1WHp5dFJqV3EwV3VqL3B5NEQvZXhTckJlWUdYcURCdUYxRXh0b3o5YmdpbVVHQkxnK0VvY3RQMG56S1htSVNrcWhYdmdEVFg2NUZMayszTER0Ky9Zb0ZtZmhpVFR4Y2JXdytjUU8vZDdkeE9qUTJ5NDR2a2hFVTZPSlU4WWtHemFmc1pkS3ZaekdBbDV2Nk1xQk5KVnh1ODdCUVppbFYwSnVQZXRXaG9JOEg1OExqZUd6NGR0WWNDTXZ5T2tUdWxRSmRuQ1kwSW9FeWc3YXc5bUE0N2k1V0pyMVlnNERxeFhEbXVNNjV2ZHlZL2twdEdqNWFrTWc0TzA5UDI4L3dGU2VkVjVESWY2QkFGNmZZY1NxQ01vTzJjRDQ4amp6ZWJzeCt0UzZsQytWMGRsa0F1TnFzOUczcFI2L201VWt5REQ3NCtTek5KdTFWNTE3eXdGT2dTNWI3NUs4TDFCdTdpNGhZTzVWTDVHWld6enI0ZUdWZGUvbmRzRmdzUEZXMUNCOTByWTZiaTVVL2c4S3BNSFFiRjYvRk83czBrWFFwMENYTDJKTU1Pc3c2eUJ0Zkh5VXh5YUJUL1ZLODE3a3FicTQyWjVlV0x0L0N1WmpWcXc1NXZOMDRIUnFMMzd2YjJIejh1clBMRXJrbEJicGtpZXZSaVZRZXZwM3ZkMTdCWnJVd3JHTVZPalVvZGN1SGhSTGk3engwM0k1MVB3RVFmUHdnUmliZE9INHROQVNBUE43dXpIeWxEbjdGZkxoK09aaEdFL1l3NTY4TG1YSk1rZnR4Lzg5Umk5eEIwSVZvNm96WlNVU3NIWjhjcmt4K3FTWWZ2RlNIYi82MTNwVHY5bkRtNkQ0K0dkNmRZWE4vWjBMdmxxbVdUMXkrZy9BckY4bFRvRERMWm8ra1pwTTJyRjd5TVFXS2xLVHRLME1ZMks3eUxZOC81ZnU5V0szSjN3TE9uVGpFbGpVcjZQajZ5TnZXSEg3NUFoUGZhTTJFWmR1eFdtMTR1Tmw0L3psL2VqN1puc2lXQzNoajRWSCtQQlRPOGo2UFlyVTY4U3F1eUUwVTZKS3BsbSs3VEpjQkU3QUhyY1ROeFVyVWpmUGtlU09XSkhzaTAxWWU0TmplTFpTcld0Y1J4aVhMVnlHZ1MxL1dMUDBFU0E3eHFJaHJqT3JlR0lCSmIvd2ZFNWZ2Y095LzI2Q3BET2xZbmVxTldqTnQ1WUhiMWhKNVBZeVpnN3Z3OHJCWkFBenE0SjltblFaUFAwZTdua1A1YnU0NHVneVlRRngwRktOZmZ0S3hQTzU2Q0lVM3ZVVkllRFRmclh1RWlzR1QyVEdxQnJrODliK1NPSjkrQ3lYVHZMbndHSi84ZVI2alRIUHExR25BZ0pjN01MQ05YNnAxUG4yL1o2b2dEamw3bk1idHVtT3hXTmdaK0RPQUk4eHZ4ZDBqQisvUC80czhCWXZjdHBhckljRk03ZjhNbmZ1TTRwRVN2a0R5TjRKYk9YVm9GeEhYcmxLb2VGa212dEU2MVIrUXZrLzdNblBsYnE3ZWlHWHcxenM1ZGltR0VtOXY0ZTloL2xRcDduM2JHa1F5bXdKZE1seE1mQklOeHU5aTk1bElMTUFiVDFma2wzSFBFTmF5RnJueXB1Nlh4V0pKZlJsbjAyOUxPWGx3Qi8wbUw3N2pjWGFzKzRsbHMwZVN2M0FKMm5SL2g4L0g5VWwzM1lBdWZYbmg3VWw0NWNxVEhOSkx0Mk94M3ZvUzBnK2ZUeUQ0K0VGRzkyakNteE8rdnVVNitYSjU4UEdyZFhsLzZXNU9YWXFrMXFpZGZObXpJbDNxRmJwajNTS1pSWUV1R2VyczFUaXF2NTg4ZHFlSHE0MEozV3BRTkY4T2JyUitnVmxEdTFMQnY3NWozWVM0V0hMazlFbTFmWWZYM3VPM2J6NGkrc1kxeHp5THhYTExDNTgxbTdTaFpwTTI5SDNhRjcrYVR6QnQ1UUZtRHU1Q3ZSYWRLRjYyRWxZWEZ3b1ZLK05ZUHlieUJpTzZOYVR2cEVYTUhOeUY0T1AvKzJady91UmhpcGFwQ01DNFJmOXc4dEJPZmw4OG0wcTFtNlJxbXZISTRlMllmbS9lR3NhL1VKM1AxaHdsOEVBSTNUNExZdXZKQ0dhKzRIdWZQMFdSZTZOQWx3eXplbjhZL3pkalB3bDJnMkw1Y2pDeFcwM2NYSlBQZ3BzLzE0ZVZuMC9rdVg3akhPdUhYYmxBMGRJVjAreW5RY3ZueVprN1B3QXhVUkc0dW5zUUh4dHp4K09IWFQ3UDlhdVhxTjIwUGJzMy9NWjNuNDVsek1JTldLMDJZcUlpbU55M0xaSFh3eWhadmdvRHBpNU50ZTByRGZNN21uNFNFK0paUE9OZDNwcTJITHM5TWQybW1SU3ZCMVNnUnRsOFRQdnhJQit0UGNmZlI2NnhaVVIxM0YxMUU1bGtMZjNHU1lZWXMvSTBMVDlNRHZQNkZRc3dwWHN0UjVnRFJOKzRSbXgwSkFlMi9nVkFjZC9LQk8zNG0vVS9KVGRwK0RkODJySHVvbW1EMmZYM0x3Q2NQeGxFM29KRjc2cUdWVjlPNWFYQkgySVlCaFdyTmNCaXNiQnF3VFFBVm40K2dTYzd2SEpYKy9sOThXd3VCWjlrU3I5MlRPamRraUdkYXpDMGM4MVVyNWZxL3UrYmhjVmlvVTc1QW56VXF3NGVyc21EWmhUcTl3L0JWOVc1bDJRdG5hSExmYkVuR2JTWXVvOC9ENFVEOEhLemNyVHdMNExsWC9lWEw1NDVqSzREcDdEeWk0azA2L1FxcjQvOWdwbUR1empPMEx1OU00V0ZVd2ZSN1owcEhOMnptWmVHVEdmY04vOHdkOVNyUklTSE1tcEI0RzNydUh6K0ZHdVd6V0hySDkvajV1NkpsMDhldkgzeXNuTGVCT3ExNk1SemZjZGhzVnI1NXNPaGQveE05WjkrbHBwTjJsQ3dXR21zVmhzRDIxVk9jd2ZOZ05acHYxazhrdHVUZVcvVVo4alhPN2dRRmtQWndWdjV2bTlsV3Z2bnUrTXhSVEtDQWwzdTJaV0lCQjRidnAxTE4rSnhzVm9ZMTdVNlpXN1JIOHZHWHhZVGN2WTRmY1o5Q1VEUXpnMzh1V0llblY1L253V1RCbUJQVENBcTRocUhkMi9rNHBsamVPWEtUUTV2SDc2Zk80NURPOWJUdU8xTGZQQmFBRU0rWHNYRTVUdElUSWgzL01INDhZdEp4RVpIY3VIVUVUNWJINEpYenR5cGpuM3kwRTd5UFZJODNRdWdBSEV4VWFrdXpsNi9lcG5EdXpad2RPOFdMcHc2L0o5K0p1NnVOcWIxcU0zMG53Nnk3VmdvYldmdVowU2JVb3hxWCtvLzdVZmtYaWpRNVo1c1B4bkI0eC9zSmk0eDZmLzNVRmdMTDNmWFc2NmJFQi9MMng5K2k4VmlvVXI5cDVqWXB6V3ZESitOWDgwbjhHOFl3TnZ0S21OUFNLRFZpd000ZTJ3L1ZlbzNaL0tiYllEa0M1UjVDaFNtU0trS25EbXlqL25qM3lRK0xvYjZUei9Id2UyQm5EMjJuOG5mN3VMTGlmMzVja0kvM053OWNYRjF3OFhOSGF2VlNseE1OSWFSeE1qNWY2VUoreE1IZHpDeFQydnNpUWxVZjZLVlkvN2hYUnV3V0t4MGVPMDlpcGJ4NDUzMmp6RzBjODFVMjE2NWVDYmRuNDNObWp4czNrL2JnL2xtL1VuRy9IaWFyU2R2OE92YlZaemFrNlNZbjhYSXJPZW01VCtyVWFNR0FBTUdETUJ1dDVPVWxKVHV2N2RiWnJmYk1Rd0R1OTEreCsxdnQ5L2JiWGNvYjFzdTUvU25aQUV2Sm5TcjhaLzZMNDhJRHlWbm52enBMamNNZzhqclllVE1mZXVtQ3NNd0hHZm9kbnNpTnR2L3prdU1wQ1NTa3BKcmhlVDJiWXZWNmxqbnd1a2pGQ2xWNGE1ckJkanc4eUllYjkwMTFiejFQMzFOb3pZdjNuWTd3NEJkSjBLWjlFTnljMDNkNHlQeGRIUEJhcldtKzdMWmJJNzNGb3NGbTgyVzdyOHA3MU9tYjdXdkpVdVcwSzFiTnl3V3l6MGY3K1oxVjYxYXhZa1RKeGc3ZGl3dFc3YTg3ZWVYcktkQWY0RFVyVnVYaElRRVo1ZHhWMXE5K0RaamR5ZGZyQ3llUHdkVHU5ZlcyZWUvN0RweGxZbmY3d2ZBdDVBbnVmNUkvejc1N09hRER6NmdSWXNXemk1RC9rV0IvZ0Q1NTU5LzJMeDVzK09zS0wxLy8zMTI5Vi9XdjlXeTI4MVBiMTZPSERrNEdackFvOE8ya1dRa0Q3Zzh1MWNkdkQxdjNlenlzRm0wL2dRL2JRc0c0Tms2QlZuNitxT0Vob1p5NDhZTkVoSVNpSStQZDd4U3BoTVRFeDNUdDNvbEppWTYvbzJQajhkdXQ1T1ltT2lZYjdmYkhjdFRscm02dXZMTU04K2srblpsR0VhYTZWdjltN0xPdjE4ZUhoNTA3OTZkSERseU9QbW5MUCttUUpmN0VobHJwOUx3N1p5OUdvc0ZlUDg1Zng0dG52dU8yMldrNFYzcXByc3NSODdjREovN2V4WldBMk9XN2VIQTJlUUhvMlowOGFWLzgySlplbng1ZUNuUUpVTjArdmdnSzdaZkFhQmp2WkowYmxnNnk0NTk4MjJGLzc3RjhGYTNIR2FXdUVRNy9lZHRJeXd5dWZ2Zm5hTnJVTDNrZ3pFS2t6d2NGT2lTWVQ3KzR6eHZMam9HUUpWU2VYaXZVOVVzT1c2M21sNlU4cXNHd09tZzNZNzNBSmZQbldUdXVzenZ1enc0TklvaFgrMGdNY2tnVHc0WGprMnVRejV2TlQ5SjFsS2dTNGJhY1NxQ2h1T1RiMmYweWVIS3pKNTF5T0dldVhmSE92TU0zVEFNZnRvV3pEZC9uOFFDTkt1VWg5L2ZxWXE2U0JkblVLQkxocnR5SXdHL1lkdTRHcG1BaTgzQ2hLNDFLRmt3ODdxVzdWb2pCeVVyVkFIZ3pKRjlqdmNBb1JmUFp0b1p1ajNKWU5xUEI5aHgvQ3BXQzR4c1c0cjMyNVhLbEdPSjNBMEZ1bVNLUkx0QnM4bDdXWDhrK2VKZ3o2Zks4VlRWdEYwQ1pJUXpSL2RSc254eWlQLzdqUHptWlJrcFBzSE9Pd3QyRUhJdEJsZWJoUi82VnFhVkh2RVhKMU9nUzZZYXZmSTBZMzQ4UTVKaFVMZENBUWEwenJnaDJ3N3Yyc2lDaVFNYzA5ZENRd2dQdlVnT2I1OVUzZVlDcVFhcHVGK1hyOGN5YU1GMll1THQ1UFN3Y2VpRDJoVEw2NTVoK3hlNVZ3cDB5WFJyRDRUUjhzUDlKQ1laRk1ucnllU1hhdUhta3JFZGZXNzZkUW43TnEvbDZONHROR25mZzZzaDUrankxZ1RjUFRMdVhtbkRNTmh4NGlwVC92K1RuNDhWODJMYit6WHdVRGU1OG9EUWI2Smt1cWNxNStYMHRIcmt5ZUhDaGJBWVhwbTFrWXZoMFJteTd6Tkg5ekdsWHp2T0hqdEE3OUdmWTdWYWFkTmpFSS9WYmNxb2x4cngzYWRqQ1Q1Mi94ZEY3VWxKZlBMYkVhYjhjQUFMMExkWlVmYU5xNlV3bHdlS2Zoc2xTeFRONDhhNTZmVjRySmczY1lsSkRQaDhHMXVPWHVGK3ZoK2VPYnFQQlJNSDBLN251enpmZjN5cUhoVnJObW5ENksvL0ptZWUvS3o2YWhvSmNmZmVOM2xzdkoyaFgrOWsvY0VRM0Z3c0xINzlVVDdxV3U3ZUN4ZkpKR3B5a1N4bEdBYXZmMzJNejlaZHdBQ2EreGZoNWFibE1xeGRmZC9tdFZTcDkxU0c3QXNnTERLT1FWL3VJQ0kyQVI5UEZ6WU9yMGJsWWw0WnRuK1JqS1JBRjZkWXZ1MHlYZWNHa1dBM0tGUEltOUhQVjhQZDFlYnNzbEk1ZFBZYVk3L2RpejNKb0V3QkQzYVBxVWt1VC9VNExROHVCYm80elpHTFVkUWF2WXVJV0R2ZUhpNU1mNlUyUGpuY25GMFdTWWFRR210SEFBQWRqMGxFUVZUQmoxdlBzbVRES1FEYVZzdlA5LzBxNjJFaGVlQXAwTVdwSW1MdDFCeTFrNk1oMFZndEZvWjNxc0pqSmZNNHJaN1lCRHZqbCsvanlJWHJ1Rmd0ekh6Qmx6NU43MjVNVXhGblU2Q0wwOW1UREo2WmRaQ2Zkb2NDOEd6RFVqeFR0MlNtUElSME8rR1JjUXorYWdmWG94UEk1ZW5DNm9GVnFPdWJLMHRyRUxrZkNuUjVZTXhhZTQ2M2xwekFubVJRcVVSdTN1MVFKY1B2VjAvUGlaQWJqRnk4aHdSN0VpWHl1clB0L1JvVThuRis4NC9JZjZGQWx3Zktyak9STlBwZ041RnhkbkxuY0dOS2o1cVoycTV1R0FaLzdROWg3dW9qQURTdW1KczFnNnJpYWxPRHVXUS9DblI1NElSSEpWQjUrSFl1WEl2SDFXYmxnNjdWTTZWenIwUjdFbk4rUDh5R1E1ZXhBRU5hbFdCQ3B6SjMzRTdrUWFWQWx3ZFNndDBnWU9vKy9nb0tCNkJuczNJMHI1WnhGeWV2UmNVemJORk9RbS9FNGVWdTQ0ZCtsWGlxVXQ0TTI3K0lNeWpRNVlGbEdBYURsNTFrNnUvSlkzTTI4Q3ZJRzA5WHhNVjJmKzNxWjY1RU1uelJMdUlUa3lpYXg0M05JMnBRWEoxcmlRa28wT1dCdC9aQU9HMW03aWMySVltQ1BoNU03RmJqbmdlajNuejRNak4vUGtTU0FYWEs1T0xQSVZYeGNuK3dIbWdTdVZjS2RNa1dMdDFJb05ySTdWeThGbytMemNLVWwycFJOTi9kOTZTWVpCZ3NDanpKenp1U3ovWjdOaXJNWjkwcmtNVjNSb3BrS2dXNlpCc0ppUWExUnU5a2IzQWtGZ3NNYWxlWm1yNzU3N2hkVEZ3aVk3L2R4L0dMTjNDeFd2amlsWXE4MktCUUZsUXNrclVVNkpLdEdBYTgrdVVSUHYvN0lnQlBWeTlLOXlkOTAzMEk2ZHpWS041ZHVJdTRCRHNGYzdueDk3ditWQ2ljY1gya2l6eElGT2lTTGMzLyt5S3ZMamlLUGNtZ2RFRnZSai92ajRkYjZvNnpkcDI0eXVRZjlwTmtRSlZpWG14NnJ6cmVIbW92Ri9OU29FdTJkZUp5RExWSDd5SXNLZ0YzRnl0VGV0U2lrSThuQUQ5c09jUFNqY21kYTNXdVZZQnZlaitLaXg0V0VwTlRvRXUybG1BM3FENXlCd2ZPUndFd3NGMGwvdHAza2Qwbnc3QUFrenFYWlZETDRzNHRVaVNMS05ERkZOck0yTStxUFZjZDAxNXVWdFlNcWtyOWNqNU9yRW9rYXluUXhUU20vQnJNdXl0T1VxNlFKLys4VjUwOFhocU1RaDR1Q25ReGxSbzFhZ0N3YytkT0oxY2lrdlUwU0xTSWlFa28wRVZFVEVLQkxpSmlFZ3AwRVJHVFVLQ0xpSmlFQWwxRXhDUVU2Q0lpSnFGQUZ4RXhDUVc2aUloSktOQkZSRXhDZ1M0aVloSUtkQkVSazFDZ2k0aVloQUpkUk1Ra0ZPZ2lJaWFoUUJjUk1Ra0Z1b2lJU1NqUVJVUk1Rb0V1SW1JU0NuUVJFWk5Rb0l1SW1JUUNYVVRFSkJUb0lpSW1vVUFYRVRFSkJicUlpRWtvMEVWRVRFS0JMaUppRWdwMEVSR1RVS0NMaUppRWk3TUxFTGtmMGRIUnhNYkdwcGtmRmhibWVPL201b2EzdDNkV2xpWGlGQmJETUF4bkZ5RnlyNzcvL252R2p4OS8yM1Y2OWVwRjc5NjlzNmdpRWVkUms0dGthL1hyMTcvak9pMWJ0c3lDU2tTY1Q0RXUyZG9qanp6Q280OCttdTd5MHFWTFU2SkVpU3lzU01SNUZPaVM3ZDN1REx4aHc0WlpXSW1JY3luUUpkdTdYYk5MUUVCQUZsWWk0bHdLZE1uMlNwWXNTZW5TcGRQTUwxeTRNQlVyVm5SQ1JTTE9vVUFYVTNqNjZhZlR6R3ZRb0lFVEtoRnhIZ1c2bU1LdHdydEZpeFpPcUVURWVSVG9ZZ29WS2xTZ2NPSENqdW44K2ZOVHJWbzFKMVlra3ZVVTZHSUtGb3NsMVJsNW5UcDFzRmdzVHF4SUpPc3AwTVUwR2pWcTVIaXZ1MXZrWWFTK1hNUTBLbFdxUk02Y09VbE1US1IyN2RyT0xrY2t5eW5ReFRSc05odXRXN2ZtNnRXcnVMam9WMXNlUHVxY0t4dHFPbWtQZndWZGMzWVpENlNja2NleEpVWnlMYmUvczB0NTRPVDNkbVhYNkJvVXorZmg3RklrazZnTlBSdFNtS2N2MHFzMDEzTlZkbllaRDZUUXlBUisyblBWMldWSUp0TDMwbXpNV05EWTJTVklOaEV3YlIrcjk0ZFJ0cUNuczB1UlRLUXpkQkVSazFDZ2k0aVloQUpkUk1Ra0ZPZ2lJaWFoUUJjUk1Ra0Z1b2lJU1NqUVJVUk1Rb0V1SW1JU0NuUVJFWk5Rb0l1SW1JUUNYVVRFSkJUb0lpSW1vVUFYRVRFSkJicUlpRWtvMEVWRVRFS0JMaUppRWdwMEVSR1RVS0NMaUppRUFsMUV4Q1FVNkNJaUpxRkFGeEV4Q1FXNmlJaEpLTkJGUkV4Q2dTNGlZaElLZEJFUmsxQ2dpNGlZaEFKZFJNUWtGT2p5d0xEYjdadzdkODdaWlloa1d5N09Ma0RNNCtMRmkwUkZSVG1tZlgxOWFkKytQZWZQbjJmV3JGa1VLbFFJSHg4Zjh1VEpjOHZ0L2YzOUNRME5KVGc0R0JlWDFMK2FIaDRleE1YRjNmYjRobUU0M3RlclY0L216WnZUdlh0M0xsNjhTTzNhdFhGMWRhVi8vLzdNbURIRHNkNitmZnM0ZE9oUXV2dXNXTEVpL3Y3K3R6MXUvdno1NmRtekp4TW5Ucnp0ZWlLWlRZRXVHYVpYcjE3ODhzc3ZqdWxQUC8yVWxTdFhBbEMzYmwwQWhnd1o0Z2craThWeXkvMjR1cnFtbWpZTWc5alkyRlR6TEJZTFFVRkJWS3hZTWMzMmUvYnNZY3VXTGZUdjM1KzVjK2N5ZmZwMHdzUERiM21zeFlzWE0yblNwSFEvMDhDQkEvSDM5eWNvS0NqVlo3dloxYXRYMmJoeEkxT25UZ1hnblhmZVNYZC9JcG5La0d5SGw5WVp2TFRPMldXa0VSa1phVlN2WHQzbzFhdVg4ZVdYWHhvdUxpNUd2Mzc5akdQSGpobkxseTgzM04zZGpaVXJWeHJ4OGZHR1lSaUd1N3U3TVhEZ1FDTW9LT2lXcjRFREJ4cnU3dTVHVUZDUUFSZzJtODN4K3ZkMHlqekRNSXkrZmZzYWdKR1FrR0JVcTFiTkFOSzhXclJvWVJpR1lRd1pNc1N4N3I4QnhzQ0JBdzNETUl5RkN4ZmVjaiszZWoySVdremRhL0RTT3VPM2ZWZWRYWXBrSXJXaFM0YTVjdVVLdTNmdnBtclZxa1JFUkpDWW1NaEhIMzFFdVhMbDZOeTVNM0Z4Y2JScjE0NFRKMDZRa0pEQW5qMTc2Tm16WjdyNzY5bXpKM3YyN01GbXMrSGo0OFBvMGFNSkNBaGd3WUlGQUN4ZnZweUFnQUFDQWdLWU9IRWlQajQrM0xoeHc3SDg3Tm16N042OW01ZGVlb2w1OCtZQjBLeFpNK2JObThkYmI3MlY2bGliTm0xaTQ4YU5xVjQzNjlxMUs0WmhzSC8vZmd6RFNQVUNlT09OTjFKTml6aURtbHdrdzB5ZVBCbkRNSGp6elRkcDFhb1ZBRUZCUVFENCtmbGhHSWFqbWVYOCtmUDQrZm5kMVg0TncyRGR1blgwN2RzWGdLVkxsd0t3WU1FQ0xsMjZoTHU3TzNhN25XdlhyakZ1M0RnaUlpSUErUHZ2djdGWUxJd2NPWkl5WmNyUXExY3ZLbFdxbE9xUFNHSmlJZ0NOR3plK1l4MUhqaHloV3JWcURCdzRVTzNsOGtEU0dicGtDTHZkenVMRml3RVlQbnk0WTM2TkdqV29VYU1HQU43ZTNvNzVwVXFWd2pBTVpzK2V6ZkxseXpFTWd5RkRoZ0RjOGd5NFFvVUs5Ty9mSHhjWEZ3NGVQTWpycjcvTzlldlhPWFBtREEwYk5xUlJvMFlrSkNSdyt2UnBjdVhLQlVEVnFsVVpNbVFJZi8vOXQrT3MvZENoUXl4WXNNQXhIUjBkalp1Ykc4SEJ3WFR0MnBWY3VYSng2dFFwZ29PRHNkbHMyR3cyUjgwcE5VeWFOSWs1Yytaa3pnOVM1RDRvMENWRDJHdzJldmZ1N1poT0NlTGR1M2V6YytkT0FDSWpJMU50azVDUXdOQ2hROW0yYlZ1cStSYUx4ZkY2ODgwMytlbW5uOGlYTHgrOWUvZW1VYU5HTEY2OG1LKysrb3BwMDZZeFo4NGNkdS9lVFlNR0RTaFFvQUQrL3Y2ODhjWWJBSHozM1hkTW5EaVJIajE2MEtOSER3RFdybDJiYXZyeTVjdmt5Wk9IWXNXSzhleXp6M0xqeGczKy9QTlBpaFVyUm1KaVlwb0xwcE1tVGFKcDA2Wk1tell0ellWYUVXZFRvRXVHNmRxMXErTjl5aTJHVmFwVW9XclZxa0R5clljMysvbm5uNG1NakhRMHk2UUlDZ3B5dkVhTUdFR1RKazFZdTNZdFlXRmhqQmt6aHZyMTZ4TWRIVTJ0V3JYbzJMRWphOWFzb1VlUEhxeGV2Wm8zMzN5VHZIbnpBakJtekJnU0VoSWNMNEIrL2ZxbG10Ni9mNytqNmVmcHA1K21mUG55dlBYV1cyellzT0dXbjlGbXM3RnMyVEsyYk5tUzV2T0lPSnNDWFRMYytQSGp1WGp4SWphYmpldlhyN04zNzE0Z3VkMGNrcy9BWTJOakdUbHlKUG56NStlWFgzN2h1ZWVlNCtqUm8wQnlhTHE0dUdDejJiaDY5U3BXcTVXR0RSc3lZTUFBV3JWcXhVY2ZmY1RtelpzWk5td1lmbjUrakIwN2xoa3pabENuVHAxVWRWaXRWbHhjWEJ5dmxHT25URy9kdXBXalI0ODYyczl0Tmh2ejU4OG5QajZlSjU5OGtqNTkramhxdjFtK2ZQbklseThmQUJjdVhIQnNLK0pzQ25USmNBY09IT0QxMTErbldyVnF1THU3TythM2I5OGVOemMzQ2hVcVJGQlFFTWVQSCtlNzc3N2owMDgvWmV2V3Jmend3dzhBbEM5Zm5uTGx5bEcrZkhrcVZhckV0V3ZYQUJnMGFCRHQyN2RuL2ZyMU5HL2VuQTgrK0lDeVpjdFNxVktsVk8zemQydmF0R200dWJrNW1sOEFHalJvd1ByMTZ5bGZ2anh6NXN5aFdyVnEvUHJycjZtMlMwcEtJbS9ldk5oc05vb1dMUXBBdVhMbC92UHhSVEthN25LUkRGTytmSG1PSFR1R3I2OHZmbjUrUFA3NDR3Q1VLVk9HL2Z2M2s1Q1FnSWVIQjdsejU2WmF0V29jUEhpUU1tWEs4TVFUVC9EYWE2OFJGeGRIVkZRVWNYRnhKQ1lta3BTVUJPQUl6U0pGaXZES0s2L3d5aXV2RUI4ZnovcjE2OW00Y2FQam9hVVUxYXBWYzdTajMreTExMTZqUVlNR2p1bFpzMllSRUJCQWlSSWxVcTFYcDA0ZDl1L2Z6ODgvLzB4b2FDZ3RXN1pNdGR4cXRUSnExQ2pPbkRtRHE2c3J4WXNYcDFldlh2Zi9BeFM1VHhaRE44NW1PNWJ1Z1FBWUN4bzd0UTdKUGdLbTdXUDEvakIrRzFpRmdNZnlPcnNjeVNScWNoR25PWHIwS0QvLy9QTXRsOTI0Y1NPTHF4SEovdFRrSWhscTZkS2xQUC84ODhURXhHQzMyNWsrZlhxYWRVcVhMczBMTDd6QTRzV0xHVDE2ZEtxbks4K2ZQMC8vL3YwNWNPQUFXN1pzSVhmdTNLbTJEUThQNTl5NWN6ejIyR09aL2xsRXNoc0Z1bVNZL2Z2M08zb3UvUHZ2dnlsY3VEQWpSb3hJczE3VHBrMTU0WVVYVXMyN2NlTUdIMzc0SWRPbVRTTTZPcHB1M2JvUkV4UGpDUFFPSFRxd2E5Y3VUcDgrVGFOR2pRZ01ESFJzbTVTVXhOQ2hRNWsvZno0eE1URzBiZHVXZWZQbTRlWGxkVmZMUmN4Q1RTNlNZZDU5OTEzR2poMExRSXNXTFRoeTVFaXFwejBIRGh5SVlSajg4Y2NmcWJhTGpJemswVWNmWmR5NGNiUnExWXA5Ky9heFlNRUNDaGN1N0ZqbnhvMGJkTzdjK1piSG5UNTlPbE9tVEtGYnQyNzA3OStmSlV1V01HclVxTHRlTG1JYVdkZ1JtR1NRQjdXM3hlRGdZT09OTjk0d0FHUHYzcjNHalJzM0hNdTRxZWZDRk8rLy83NmpkOEkvL3ZqRE9IYnMyQjJQQVJpTkdqVktOYTlLbFNwR3dZSUZEYnZkYmhpR1lSUXVYTmdvVzdic1hTOEhqSHIxNmhrOWUvWTB2THk4akRKbHloaHIxcXd4MnJadGEzaDRlQmpseXBVejl1M2I5NS9YZlpDb3Q4V0hnODdRSmNQa3k1ZlBjUy81MUtsVDZkR2poK01SZmtpKzcvdm14L3BIang0TkpEL3MwNnhaTThxVks1ZHF1Y1ZpY1hURWRUdEhqeDdGMTljWHF6WDUxN2wwNmRLY1BYdjJycGNEYk4yNmxmTGx5L1BhYTY5eDh1UkpBZ0lDcUZ1M0xyMTc5K2JZc1dPcHVnRDRMK3VLWkNXMW9VdUdHVGx5cE9QSnlUVnIxbkQ1OG1XR0RSdUdwNmNuSTBhTW9FR0RCZ1FFQkFEd3lDT1A4Tk5QUDdGcTFTcm16WnRIYkd3c0F3WU1JQ0FnZ0hidDJqbjJXYnQyN1RzZU56RXhNYzFnR1RjL3VYbW41WkRjaWRpZ1FZT0lqNC9ud3c4L3BIcjE2Z3dkT3BUNCtIaG16SmpoK0Z6L2RWMlJyS1JBbHd5elo4OGVHamR1VEdCZ0lGOTk5UlVKQ1FtMGJ0MGFnQkVqUmxDM2JsM2VlKzg5eC9ybnpwMWoxYXBWanU1c2QrM2F4YmZmZnN1SUVTUFNQTVovTzhXS0ZlUFVxVk5BY3FkZ0owK2V4TmZYOTY2WEErVElrUU1BTnpjM0FNY0YwNVRwbEllYy91dTZJbGxKVFM2U1laNTk5bGxlZnZsbEFCbzFhdVFJOC9RWU45MnVlTzdjT1JvM2Jremh3b1Y1OHNrbm1URmpocU92Y29DVksxYzZock1MRFExMXZJZmtPMkF1WExqQWtDRkRlUGZkZHdrSkNVblZVZGlkbG91WWhjN1FKY1AwN05uenJ0cThVNlQwc2xpL2ZuMjJiTmxDMDZaTitldXZ2MmpkdWpWdnZmVVdreVpOWXZueTVUeisrT08wYjkvZXNkM0Jnd2RwMzc2OTR3L0M2TkdqQ1FrSjRlT1BQOGJWMVpWKy9mb3hjT0JBeC9wM1dpNWlGZ3AwY1JwUFQwODhQRHp3OWZWbDVNaVJORzNhRkZkWFY3WnUzY3EwYWRQNDU1OS9xRmV2SHNCdGgzYno4dkppMGFKRjk3ejgzL3UrM2ZSL1dWY2txeW5RSlVQZFBMTFF6WVlQSDA3RGhnMVR6WnMyYlJxVEowK21VS0ZDcWVhN3U3c3piTml3VEs5VnhHd1U2SktocWxXclJyVnExZExNSHpkdVhKcDUrZlBuejRxU1JCNGF1aWdxOStUdzRjT09mc3J2VmxKU0VwR1JrWTVtaWVqb2FNZklRWGNqWlJTa0ZMY2JBaTQrUGo3TnZMQ3dzTHMrbGtoMnBEUDBoOURxMWF1Wk1XTUdLMWV1eE4zZG5jOC8vL3lXNi9YczJaT29xQ2pIdzBJcE9uZnVqSitmSDNQbnp1WFZWMTkxelAvM3ZkNHBSb3dZd1pOUFBvbUhod2YxNnRYajFLbFRsQ3BWaWlwVnF0QzdkMjhHRFJxVWJxMHAvYXVuakdyMHp6Ly9PRHJtcWxPbkRyVnIxMmJldkhscHRtdlJvZ1hYcmwxajY5YXR1TG01TVh6NGNDWlBuc3lSSTBjb1U2WU1BTjk4ODAycUFhM1RjL3IwYWI3NTVodjI3dDFMU0VnSTU4K2ZKMSsrZkh6NDRZY2NQMzQ4MWJvTkd6Wk0wOXcwWU1BQWR1ellRV0JnWUpwbE53c0xDNk5peFlwODhza25kT3pZOFk1MWlmeWJBdjBobERkdlh0YXRXOGZ3NGNPWk9uVnF1b016OU96Wmt5dFhydEN0VzdkVTgxTWV5dG05ZXpjclZxd0FvRm16WnB3OWV4YTczWjVtUDFldVhLRjI3ZHBzM3J6Wk1XL1BuajNFeDhjN0hzTDU5ZGRmYWRteUpZR0JnVFJ1M0pnLy92aURaczJhQWJCbzBTS3VYNzlPVkZRVUV5Wk1vR1hMbHRTdVhadjkrL2Z6eUNPUE1IdjJiQ0M1dWFkQmd3YWNQWHVXOWV2WE0zandZTDcrK21zQW9xS2lNQXlEU1pNbVVhdFdMZHpkM1ltS2l1TE1tVE1ZaG9IRllpRW9LQWdYRnhmS2xTdEhRa0lDbjMvK09hKy8vam9BNjlldlovUG16Unc0Y01CeC9CVXJWdkRXVzIrbCtxemg0ZUZwTHNBR0JnYXlkKzllM24zM1hVcVdMT21ZMzZsVEp3NGRPc1NtVFpzQU9ISGlCRmV1WEdITm1qVWNQbnc0MVQ1dXZuOWZKRjNPNkc5QTdrOUc5T1d5WU1FQzQvdnZ2NytyZFJNU0VoeXYvZnYzRzBDYTE1NDllNHkxYTlmZWNsbFFVSkFCR0pzM2J6WUE0OVNwVTJuVytmWFhYdzNBQ0F3TU5BRGpqei8rTUFEajJMRmp0OXhuNzk2OTA4eEw2U3RteElnUkJtQ0VoNGZmY2x2QThQSHhNUll0V21TVUxGblM4Zkx5OGpLQVZQTktsaXhwR0laaFJFWkdHZ2NQSGpRQTQ5dHZ2elVpSWlLTTZkT25HNEN4ZS9kdVkvVG8wWGM4NXI5Zm16ZHZOb1lNR1hKWDY5NHY5ZVh5Y05BWitrUG9zODgrSXlrcGljY2VleXpkWmhLQVZhdFdFUjRlbnVxczIyNjNjL2p3WVNwV3JNaWNPWE1vVUtBQUhUdDJkRHdsQ2NsbnBFV0xGdVhiYjc5TjkyNlYzYnQzMDZaTkd6cDI3TWowNmRNZHc3eWxETmljY25ZT2NPclVLVXFYTHMyeVpjdG8yYklsRnk5ZXBFYU5HdFNxVll0dDI3WXhZc1FJbGk5Znp0U3BVNG1KaWVIVFR6OEZJSGZ1M0p3NGNZSk5telk1dm1WY3VIQ0JaY3VXMGI1OWV5cFhycHlxcHBRMit0RFEwRlR6TjJ6WXdGTlBQZVZZM3FsVEp3QkhYKy8rL3Y3czJiUEhzYjd4LzY4UnZQamlpeXhjdUpDa3BLUjBmODRwRDBoRlJVV3haczJhVk1zcVY2N01nZ1VMR0Q5Ky9DMjNGZmszQmZwRHFFK2ZQdGp0ZHNhT0hjdWNPWE9JaUloZ3lKQWhqamJ0N2R1M1U2dFdMYXBVcVVMNTh1WFRYSXk4ZVBFaUFJVUxGM1k4OXU3cTZ1cFluaExLdCtQdjc0K2JteHR1Ym02Y09uWEtjWUhUejgrUHNXUEhPdHFRZlgxOXVYVHBFcEQ4SkNwQXhZb1Z5WnMzTDhlT0hTTXBLWW1kTzNjNndubjI3TmxjdVhMRmNaeWZmLzZadDk1Nmk2Wk5tMUtrU0JGKy8vMTMzbjc3YlFvVUtFQmtaR1NxQVRSU0xxVGUzTTY5Yk5reUhuLzhjWllzV2NLU0pVdjQ5dHR2R1RwMEtEVnExT0RjdVhPMy9ZelIwZEVBams3QmJoWVNFcExxZHMzTGx5K25lbmdLWU1xVUtiZmR2OGkvNlM2WGg5RE5qOVQzN3QyYml4Y3ZZaGdHa3lkUHhzZkhoNFVMRjlLOGVYTktsQ2hCYkd3c0V5Wk13R3Exc216Wk12Nzg4MDlIWU9iS2xjc1JnbTV1Ymp6MTFGTzNQTjYvMjRQdGRqdmp4bzNqOHVYTFRKbzBpYzgrK3d3L1B6LzgvUHlBNUl1b04wK24vRUZac21RSkRSczJwRUtGQ3V6ZnY1K29xQ2lXTDEvT3VuWHJlUExKSndFNGZ2dzQrZkxsY3h5clk4ZU9HSWJCc21YTEFQanJyNy9Ja1NPSG93T3c2OWV2TTJEQUFLNWR1MFo4ZkR5R1lYRHQyalVDQXdPNWZ2MjY0eTZjNXMyYnMzSGpSaUI1OEk2OGVlODhMdWVsUzVjb1VLQUFzMmJOY3J4U0JzNU9iM0NOTDc3NGd2RHc4RHZ1VytSV0ZPZ1B1ZSsvLzU0Wk0yYnd4Qk5QNE92clM0a1NKWEJ4Y1hIY054NFZGY1dNR1RObzBhSUZvYUdoREJreXhERXFVWWtTSlJ5Qm5uS0cvdlhYWDdOMzcxNEFZbUppYm5sTWk4WENpQkVqaUlpSTRJVVhYcUI5Ky9ZRUJRVTV1Z0lZTzNhc1l6b3NMSXpnNEdBZythNFdpOFdDcDZjbk9YUG1KQ0FnZ083ZHV3UC9PM3QvL3ZubjZkT25qK05ZUllvVW9YYnQyaXhkdWhTNzNjN2F0V3RwMDZZTjN0N2VqblhtejU5UHc0WU5VNzE2OU9pUnF1YlhYbnVOcUtnb0FNNmVQVXVMRmkwNGV2Um91ai9YUzVjdXNXM2JOdXJYcjgrYmI3N3BlSlVwVXdhTHhaSnVvRy9mdmoxVlB6VWkvNFVDL1NIMzFWZGZZUmdHZi8vOU4yWExscVZKa3lia3lKR0RiNzc1aGdzWEx0Qy9mMzh1WGJwRW5qeDV1SERoQWp0MjdHRDI3TmtVS1ZLRXNtWExPcHBLVXRyUVgzbmxGV3JWcWdXUVpqelFGRmFybGNPSEQxTzJiRm44L2YycFhidDJ1bWZvOCtmUEp6QXdrSnc1YzFLOGVIRmlZbUljdlIwKzhjUVR4TVhGOGZqamp6c2VVbXJjdURHNWN1VktkYnkyYmRzQ3liZHJYcjU4bWVlZmYvNC8vWXhTL2hDazNHa3ljK1pNVnE1Y1Nmbnk1UUdZTVdOR3F2WnZ3ekI0ODgwM2lZK1A1OFVYWDB5MXIvRHdjTHk5dmROdFUvLzAwMC9UL0RFUnVWdHFRMy9JR0laQi8vNzlnZVQ3c0FjT0hFakhqaDNKbno4L1BqNCtlSGg0a0ppWXlNOC8vMHg4ZkR3bFNwVEF3OE9ESFR0MkVCd2N6Rk5QUGNYYXRXdDU3YlhYNk51M0wxdTNiZ1Z3blBGKzhjVVhWSzFhbGFwVnEzTHQyalU4UFQycFdMRWlTVWxKL1BYWFgwRHlHYnF2cjYraktlWDA2ZE0wYjk2Y0NoVXFNSFhxVkw3NDRndisrT01QVnF4WVFaRWlSU2hmdmp4K2ZuNXMyclNKVTZkT1VhdFdMY2FNR2NQbzBhUHg4dkppN2RxMWRPalFnV25UcGxHcVZDbkhaOTI1Y3llN2QrK21RSUVDOU9yVml6bHo1bUMxV2psMzdoeWZmLzY1bzl2ZU83SFpiTXlmUDU5S2xTb3hlUEJnM056Y2FOV3FGVE5tekFCSWRldGlkSFEwcjc3NktpdFdyS0JaczJhMGI5K2VSWXNXc1d2WEx1TGk0bGk3ZGkwbFNwUkljNHpjdVhQei92dnYwN0ZqUng1OTlGR3NWaXVKaVlsMDZ0UXAxZlVKa2R0eTRoMDJjby91OTdiRmF0V3FHZVBHalRPZWZmWlp3Mkt4cEh1cjNNcVZLdzNETUl5NHVEakh0b0dCZ1lhdnI2OFJGaFptNU0yYjEvRDI5alo2OWVxVlhGYzYrOW15Wll2amZkR2lSWTNZMkZqRHo4L1BBSXk1YytjYUhUcDBTTFcreFdJeHZMMjlqYng1OHhyYnQyODNxbGV2Ymt5YU5NbXhiTXFVS1lhcnE2dFJ2MzU5SXlRa3hPalhyNTlodFZxTkRSczJHSVpoR0ZPbVRERUFZL2p3NGJlOUZkQm1zem4yYWJQWjByd0F3MnExR3FOSGp6WU13M0RjYnJscTFTckRNQXpqNDQ4L05yeTh2QXpETUl6bHk1Y2JSWXNXTmNMRHc0M1dyVnNiZGVyVU1jTEN3Z3pETUl4WnMyWTVqcGszYjE1ajRjS0ZqcDlueW0yTE41czllN2JoNnVwcVdLMVdBekFhTkdod3ovK3RVK2kyeFllRHhURFVQVngyWStrZUNJQ3hvUEU5YlgvNjlHbkhtV3gwZERSaFlXSEV4c2FTbUpqb0dKekJZckZRcGt3WjNOM2QwMndmRXhPRHA2ZG5tdmtiTjI2a1lzV0txZnBvMmJoeEl6VnExT0Q0OGVQWWJEWktseTZOcDZjbjY5YXRJeXdzak5hdFczUGx5aFhDdzhQeDhmSEJ4OGVIWExseVliRllXTFJvRVowNmRTSWtKSVRpeFl1emQrOWVIbm5rRVFvWExzeW1UWnVvVjYrZTR3NlNvS0FnUjVQTlAvLzh3NW8xYXpKOElPakl5RWpIbVhleFlzWFNYUzhpSWdJM056Zkh6ODV1dHhNYkc0dUxpMHVhbitlNmRldll0R2xUcWdlSGpoOC96dHk1YzNGeGNTRmZ2bngwNjlZdFRRZG0vMVhBdEgyczNoL0did09yRVBEWW5TL29TdmFrUU0rRzdqZlE1ZUdqUUg4NDZLS29pSWhKS05CRlJFeENnUzRpWWhJS2RCRVJrMUNnaTRpWWhBSmRSTVFrRk9naUlpYWhRQmNSTVFrRnVvaUlTU2pRUlVSTVFvRXVJbUlTQ25RUkVaTlFvSXVJbUlRQ1hVVEVKQlRvSWlJbW9VQVhFVEVKQmJxSWlFa28wRVZFVEVLQkxpSmlFZ3AwRVJHVFVLQ0xpSmlFQWwxRXhDUVU2Q0lpSnFGQUZ4RXhDUVc2aUloSnVEaTdBTGwzN1Q4NjRPd1NKSnY0ODJDNHMwdVFMS0JBejRieTVIQWhQRHFSbGJ0Q25WMktaRE41dlZ5ZFhZSmtJb3RoR0lhemk1RC81dVRsR1BZR1J6cTdETWxtOG51NzhuaUYzTTR1UXpLUkFsMUV4Q1IwVVZSRXhDUVU2Q0lpSnFGQUZ4RXhDUVc2aUloSktOQkZSRXhDZ1M0aVloSUtkQkVSazFDZ2k0aVloQUpkUk1Ra0ZPZ2lJaWFoUUJjUk1Ra0Z1b2lJU1NqUVJVUk1Rb0V1SW1JU0NuUVJFWk5Rb0l1SW1JUUNYVVRFSkJUb0lpSW1vVUFYRVRFSkJicUlpRWtvMEVWRVRFS0JMaUppRWdwMEVSR1RVS0NMaUppRUFsMUV4Q1FVNkNJaUpxRkFGeEV4Q1FXNmlJaEpLTkJGUkV6aS93RlcyVi9mN2tXS2ZnQUFBQUJKUlU1RXJrSmdnZz09IiwKCSJUaGVtZSIgOiAiIiwKCSJUeXBlIiA6ICJmbG93IiwKCSJWZXJzaW9uIiA6ICIyNyIKfQo="/>
    </extobj>
  </extobjs>
</s:customData>
</file>

<file path=customXml/itemProps1.xml><?xml version="1.0" encoding="utf-8"?>
<ds:datastoreItem xmlns:ds="http://schemas.openxmlformats.org/officeDocument/2006/customXml" ds:itemID="{A8273138-A242-4338-86AF-5CF16DBB1CBB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课程报告2</Template>
  <TotalTime>118</TotalTime>
  <Words>1124</Words>
  <Application>Microsoft Office PowerPoint</Application>
  <PresentationFormat>宽屏</PresentationFormat>
  <Paragraphs>182</Paragraphs>
  <Slides>20</Slides>
  <Notes>20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DIN</vt:lpstr>
      <vt:lpstr>等线</vt:lpstr>
      <vt:lpstr>等线 Light</vt:lpstr>
      <vt:lpstr>黑体</vt:lpstr>
      <vt:lpstr>宋体</vt:lpstr>
      <vt:lpstr>微软雅黑</vt:lpstr>
      <vt:lpstr>Arial</vt:lpstr>
      <vt:lpstr>Calibri</vt:lpstr>
      <vt:lpstr>Calibri Light</vt:lpstr>
      <vt:lpstr>Cambria Math</vt:lpstr>
      <vt:lpstr>课程报告2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刘沛</dc:creator>
  <cp:lastModifiedBy>刘 沛</cp:lastModifiedBy>
  <cp:revision>191</cp:revision>
  <dcterms:created xsi:type="dcterms:W3CDTF">2019-06-19T02:08:00Z</dcterms:created>
  <dcterms:modified xsi:type="dcterms:W3CDTF">2022-03-25T05:01:59Z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0E3B7F225C4347B69969162394104E92</vt:lpwstr>
  </property>
</Properties>
</file>